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0"/>
  </p:notesMasterIdLst>
  <p:sldIdLst>
    <p:sldId id="257" r:id="rId2"/>
    <p:sldId id="258" r:id="rId3"/>
    <p:sldId id="256" r:id="rId4"/>
    <p:sldId id="259" r:id="rId5"/>
    <p:sldId id="260" r:id="rId6"/>
    <p:sldId id="264" r:id="rId7"/>
    <p:sldId id="273" r:id="rId8"/>
    <p:sldId id="262" r:id="rId9"/>
    <p:sldId id="261" r:id="rId10"/>
    <p:sldId id="263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4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008000"/>
    <a:srgbClr val="339933"/>
    <a:srgbClr val="CCFF66"/>
    <a:srgbClr val="CC99FF"/>
    <a:srgbClr val="9966FF"/>
    <a:srgbClr val="FF7C80"/>
    <a:srgbClr val="DB7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74"/>
  </p:normalViewPr>
  <p:slideViewPr>
    <p:cSldViewPr snapToGrid="0" snapToObjects="1">
      <p:cViewPr varScale="1">
        <p:scale>
          <a:sx n="91" d="100"/>
          <a:sy n="91" d="100"/>
        </p:scale>
        <p:origin x="96" y="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fleges\Documents\IGAENR\Mission%20r&#233;forme%20de%20la%20voie%20technologique\Donn&#233;es\Donn&#233;es%20DGESIP\mail_20_05_2016_poursuite_etudes_bacs_technos%20retrait&#233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pascalecosta\Documents\PASCALE\IGEN\GROUPE%20STI\NIVEAU\lyce&#769;e\STI2D\Statistique\stat%202017\terminale_STI-STI2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pascalecosta\Documents\PASCALE\IGEN\GROUPE%20STI\NIVEAU\lyce&#769;e\STI2D\Statistique\stat%202017\terminale_STI-STI2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3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6347248576850102E-2"/>
          <c:y val="2.96285378610706E-2"/>
          <c:w val="0.91420446084406803"/>
          <c:h val="0.752302599316512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imp!$AF$19</c:f>
              <c:strCache>
                <c:ptCount val="1"/>
                <c:pt idx="0">
                  <c:v>BTS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cat>
            <c:numRef>
              <c:f>imp!$AE$20:$AE$23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imp!$AF$20:$AF$23</c:f>
              <c:numCache>
                <c:formatCode>0.00%</c:formatCode>
                <c:ptCount val="4"/>
                <c:pt idx="0">
                  <c:v>0.56499999999999995</c:v>
                </c:pt>
                <c:pt idx="1">
                  <c:v>0.50600000000000001</c:v>
                </c:pt>
                <c:pt idx="2">
                  <c:v>0.48399999999999999</c:v>
                </c:pt>
                <c:pt idx="3">
                  <c:v>0.47399999999999998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9EA-4A48-8B20-D9F3616DA246}"/>
            </c:ext>
          </c:extLst>
        </c:ser>
        <c:ser>
          <c:idx val="1"/>
          <c:order val="1"/>
          <c:tx>
            <c:strRef>
              <c:f>imp!$AG$19</c:f>
              <c:strCache>
                <c:ptCount val="1"/>
                <c:pt idx="0">
                  <c:v>DUT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numRef>
              <c:f>imp!$AE$20:$AE$23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imp!$AG$20:$AG$23</c:f>
              <c:numCache>
                <c:formatCode>0.00%</c:formatCode>
                <c:ptCount val="4"/>
                <c:pt idx="0">
                  <c:v>0.17100000000000001</c:v>
                </c:pt>
                <c:pt idx="1">
                  <c:v>0.188</c:v>
                </c:pt>
                <c:pt idx="2">
                  <c:v>0.20499999999999999</c:v>
                </c:pt>
                <c:pt idx="3">
                  <c:v>0.20899999999999999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9EA-4A48-8B20-D9F3616DA246}"/>
            </c:ext>
          </c:extLst>
        </c:ser>
        <c:ser>
          <c:idx val="2"/>
          <c:order val="2"/>
          <c:tx>
            <c:strRef>
              <c:f>imp!$AH$19</c:f>
              <c:strCache>
                <c:ptCount val="1"/>
                <c:pt idx="0">
                  <c:v>Licence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numRef>
              <c:f>imp!$AE$20:$AE$23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imp!$AH$20:$AH$23</c:f>
              <c:numCache>
                <c:formatCode>0.00%</c:formatCode>
                <c:ptCount val="4"/>
                <c:pt idx="0">
                  <c:v>0.14699999999999999</c:v>
                </c:pt>
                <c:pt idx="1">
                  <c:v>0.18099999999999999</c:v>
                </c:pt>
                <c:pt idx="2">
                  <c:v>0.185</c:v>
                </c:pt>
                <c:pt idx="3">
                  <c:v>0.19600000000000001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9EA-4A48-8B20-D9F3616DA246}"/>
            </c:ext>
          </c:extLst>
        </c:ser>
        <c:ser>
          <c:idx val="3"/>
          <c:order val="3"/>
          <c:tx>
            <c:strRef>
              <c:f>imp!$AI$19</c:f>
              <c:strCache>
                <c:ptCount val="1"/>
                <c:pt idx="0">
                  <c:v>CPGE</c:v>
                </c:pt>
              </c:strCache>
            </c:strRef>
          </c:tx>
          <c:spPr>
            <a:solidFill>
              <a:srgbClr val="7030A0"/>
            </a:solidFill>
          </c:spPr>
          <c:invertIfNegative val="0"/>
          <c:cat>
            <c:numRef>
              <c:f>imp!$AE$20:$AE$23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imp!$AI$20:$AI$23</c:f>
              <c:numCache>
                <c:formatCode>0.00%</c:formatCode>
                <c:ptCount val="4"/>
                <c:pt idx="0">
                  <c:v>2.1000000000000001E-2</c:v>
                </c:pt>
                <c:pt idx="1">
                  <c:v>2.1999999999999999E-2</c:v>
                </c:pt>
                <c:pt idx="2">
                  <c:v>2.4E-2</c:v>
                </c:pt>
                <c:pt idx="3">
                  <c:v>2.5999999999999999E-2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9EA-4A48-8B20-D9F3616DA246}"/>
            </c:ext>
          </c:extLst>
        </c:ser>
        <c:ser>
          <c:idx val="4"/>
          <c:order val="4"/>
          <c:tx>
            <c:strRef>
              <c:f>imp!$AJ$19</c:f>
              <c:strCache>
                <c:ptCount val="1"/>
                <c:pt idx="0">
                  <c:v>Ecoles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0070C0"/>
              </a:solidFill>
            </a:ln>
          </c:spPr>
          <c:invertIfNegative val="0"/>
          <c:cat>
            <c:numRef>
              <c:f>imp!$AE$20:$AE$23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imp!$AJ$20:$AJ$23</c:f>
              <c:numCache>
                <c:formatCode>0.00%</c:formatCode>
                <c:ptCount val="4"/>
                <c:pt idx="0">
                  <c:v>1.2E-2</c:v>
                </c:pt>
                <c:pt idx="1">
                  <c:v>1.9E-2</c:v>
                </c:pt>
                <c:pt idx="2">
                  <c:v>0.02</c:v>
                </c:pt>
                <c:pt idx="3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9EA-4A48-8B20-D9F3616DA246}"/>
            </c:ext>
          </c:extLst>
        </c:ser>
        <c:ser>
          <c:idx val="5"/>
          <c:order val="5"/>
          <c:tx>
            <c:strRef>
              <c:f>imp!$AK$19</c:f>
              <c:strCache>
                <c:ptCount val="1"/>
                <c:pt idx="0">
                  <c:v>Autres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numRef>
              <c:f>imp!$AE$20:$AE$23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imp!$AK$20:$AK$23</c:f>
              <c:numCache>
                <c:formatCode>0.00%</c:formatCode>
                <c:ptCount val="4"/>
                <c:pt idx="0">
                  <c:v>0.104</c:v>
                </c:pt>
                <c:pt idx="1">
                  <c:v>9.7000000000000003E-2</c:v>
                </c:pt>
                <c:pt idx="2">
                  <c:v>9.5000000000000001E-2</c:v>
                </c:pt>
                <c:pt idx="3">
                  <c:v>8.6999999999999994E-2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39EA-4A48-8B20-D9F3616DA2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31870848"/>
        <c:axId val="-1480704704"/>
        <c:axId val="0"/>
      </c:bar3DChart>
      <c:catAx>
        <c:axId val="-31870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fr-FR"/>
          </a:p>
        </c:txPr>
        <c:crossAx val="-1480704704"/>
        <c:crosses val="autoZero"/>
        <c:auto val="1"/>
        <c:lblAlgn val="ctr"/>
        <c:lblOffset val="100"/>
        <c:noMultiLvlLbl val="0"/>
      </c:catAx>
      <c:valAx>
        <c:axId val="-1480704704"/>
        <c:scaling>
          <c:orientation val="minMax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fr-FR"/>
          </a:p>
        </c:txPr>
        <c:crossAx val="-31870848"/>
        <c:crosses val="autoZero"/>
        <c:crossBetween val="between"/>
        <c:majorUnit val="0.05"/>
      </c:valAx>
    </c:plotArea>
    <c:legend>
      <c:legendPos val="b"/>
      <c:layout>
        <c:manualLayout>
          <c:xMode val="edge"/>
          <c:yMode val="edge"/>
          <c:x val="0.15327507634648599"/>
          <c:y val="0.880249617920567"/>
          <c:w val="0.69344959758428204"/>
          <c:h val="9.48407858658845E-2"/>
        </c:manualLayout>
      </c:layout>
      <c:overlay val="0"/>
      <c:txPr>
        <a:bodyPr/>
        <a:lstStyle/>
        <a:p>
          <a:pPr>
            <a:defRPr sz="800"/>
          </a:pPr>
          <a:endParaRPr lang="fr-FR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9326067848076401E-2"/>
          <c:y val="3.05802594499964E-2"/>
          <c:w val="0.91278663937499604"/>
          <c:h val="0.7877976824949279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imp!$AF$27</c:f>
              <c:strCache>
                <c:ptCount val="1"/>
                <c:pt idx="0">
                  <c:v>BTS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cat>
            <c:numRef>
              <c:f>imp!$AE$28:$AE$31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imp!$AF$28:$AF$31</c:f>
              <c:numCache>
                <c:formatCode>0.00%</c:formatCode>
                <c:ptCount val="4"/>
                <c:pt idx="0">
                  <c:v>0.48</c:v>
                </c:pt>
                <c:pt idx="1">
                  <c:v>0.44800000000000001</c:v>
                </c:pt>
                <c:pt idx="2">
                  <c:v>0.435</c:v>
                </c:pt>
                <c:pt idx="3">
                  <c:v>0.42699999999999999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462-47F1-9F32-E9DAEF8C69B9}"/>
            </c:ext>
          </c:extLst>
        </c:ser>
        <c:ser>
          <c:idx val="1"/>
          <c:order val="1"/>
          <c:tx>
            <c:strRef>
              <c:f>imp!$AG$27</c:f>
              <c:strCache>
                <c:ptCount val="1"/>
                <c:pt idx="0">
                  <c:v>DUT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numRef>
              <c:f>imp!$AE$28:$AE$31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imp!$AG$28:$AG$31</c:f>
              <c:numCache>
                <c:formatCode>0.00%</c:formatCode>
                <c:ptCount val="4"/>
                <c:pt idx="0">
                  <c:v>0.126</c:v>
                </c:pt>
                <c:pt idx="1">
                  <c:v>0.14399999999999999</c:v>
                </c:pt>
                <c:pt idx="2">
                  <c:v>0.14899999999999999</c:v>
                </c:pt>
                <c:pt idx="3">
                  <c:v>0.14799999999999999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462-47F1-9F32-E9DAEF8C69B9}"/>
            </c:ext>
          </c:extLst>
        </c:ser>
        <c:ser>
          <c:idx val="2"/>
          <c:order val="2"/>
          <c:tx>
            <c:strRef>
              <c:f>imp!$AH$27</c:f>
              <c:strCache>
                <c:ptCount val="1"/>
                <c:pt idx="0">
                  <c:v>Licence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numRef>
              <c:f>imp!$AE$28:$AE$31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imp!$AH$28:$AH$31</c:f>
              <c:numCache>
                <c:formatCode>0.00%</c:formatCode>
                <c:ptCount val="4"/>
                <c:pt idx="0">
                  <c:v>0.32400000000000001</c:v>
                </c:pt>
                <c:pt idx="1">
                  <c:v>0.33300000000000002</c:v>
                </c:pt>
                <c:pt idx="2">
                  <c:v>0.33900000000000002</c:v>
                </c:pt>
                <c:pt idx="3">
                  <c:v>0.34599999999999997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462-47F1-9F32-E9DAEF8C69B9}"/>
            </c:ext>
          </c:extLst>
        </c:ser>
        <c:ser>
          <c:idx val="3"/>
          <c:order val="3"/>
          <c:tx>
            <c:strRef>
              <c:f>imp!$AI$27</c:f>
              <c:strCache>
                <c:ptCount val="1"/>
                <c:pt idx="0">
                  <c:v>CPGE</c:v>
                </c:pt>
              </c:strCache>
            </c:strRef>
          </c:tx>
          <c:spPr>
            <a:solidFill>
              <a:srgbClr val="7030A0"/>
            </a:solidFill>
          </c:spPr>
          <c:invertIfNegative val="0"/>
          <c:cat>
            <c:numRef>
              <c:f>imp!$AE$28:$AE$31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imp!$AI$28:$AI$31</c:f>
              <c:numCache>
                <c:formatCode>0.00%</c:formatCode>
                <c:ptCount val="4"/>
                <c:pt idx="0">
                  <c:v>2.1000000000000001E-2</c:v>
                </c:pt>
                <c:pt idx="1">
                  <c:v>2.1999999999999999E-2</c:v>
                </c:pt>
                <c:pt idx="2">
                  <c:v>2.4E-2</c:v>
                </c:pt>
                <c:pt idx="3">
                  <c:v>2.5999999999999999E-2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462-47F1-9F32-E9DAEF8C69B9}"/>
            </c:ext>
          </c:extLst>
        </c:ser>
        <c:ser>
          <c:idx val="4"/>
          <c:order val="4"/>
          <c:tx>
            <c:strRef>
              <c:f>imp!$AJ$27</c:f>
              <c:strCache>
                <c:ptCount val="1"/>
                <c:pt idx="0">
                  <c:v>Ecoles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numRef>
              <c:f>imp!$AE$28:$AE$31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imp!$AJ$28:$AJ$31</c:f>
              <c:numCache>
                <c:formatCode>0.00%</c:formatCode>
                <c:ptCount val="4"/>
                <c:pt idx="0">
                  <c:v>8.0000000000000002E-3</c:v>
                </c:pt>
                <c:pt idx="1">
                  <c:v>1.0999999999999999E-2</c:v>
                </c:pt>
                <c:pt idx="2">
                  <c:v>1.2E-2</c:v>
                </c:pt>
                <c:pt idx="3">
                  <c:v>1.2999999999999999E-2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462-47F1-9F32-E9DAEF8C69B9}"/>
            </c:ext>
          </c:extLst>
        </c:ser>
        <c:ser>
          <c:idx val="5"/>
          <c:order val="5"/>
          <c:tx>
            <c:strRef>
              <c:f>imp!$AK$27</c:f>
              <c:strCache>
                <c:ptCount val="1"/>
                <c:pt idx="0">
                  <c:v>Autres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numRef>
              <c:f>imp!$AE$28:$AE$31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imp!$AK$28:$AK$31</c:f>
              <c:numCache>
                <c:formatCode>0.00%</c:formatCode>
                <c:ptCount val="4"/>
                <c:pt idx="0">
                  <c:v>3.9E-2</c:v>
                </c:pt>
                <c:pt idx="1">
                  <c:v>0.04</c:v>
                </c:pt>
                <c:pt idx="2">
                  <c:v>0.04</c:v>
                </c:pt>
                <c:pt idx="3">
                  <c:v>3.9E-2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462-47F1-9F32-E9DAEF8C6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480706880"/>
        <c:axId val="-1480703072"/>
        <c:axId val="0"/>
      </c:bar3DChart>
      <c:catAx>
        <c:axId val="-1480706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fr-FR"/>
          </a:p>
        </c:txPr>
        <c:crossAx val="-1480703072"/>
        <c:crosses val="autoZero"/>
        <c:auto val="1"/>
        <c:lblAlgn val="ctr"/>
        <c:lblOffset val="100"/>
        <c:noMultiLvlLbl val="0"/>
      </c:catAx>
      <c:valAx>
        <c:axId val="-1480703072"/>
        <c:scaling>
          <c:orientation val="minMax"/>
          <c:max val="0.6"/>
        </c:scaling>
        <c:delete val="0"/>
        <c:axPos val="l"/>
        <c:majorGridlines/>
        <c:numFmt formatCode="0%" sourceLinked="0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fr-FR"/>
          </a:p>
        </c:txPr>
        <c:crossAx val="-1480706880"/>
        <c:crosses val="autoZero"/>
        <c:crossBetween val="between"/>
        <c:majorUnit val="0.05"/>
      </c:valAx>
    </c:plotArea>
    <c:legend>
      <c:legendPos val="b"/>
      <c:layout>
        <c:manualLayout>
          <c:xMode val="edge"/>
          <c:yMode val="edge"/>
          <c:x val="0.15865068383960401"/>
          <c:y val="0.90538298433219899"/>
          <c:w val="0.68269845160532205"/>
          <c:h val="9.0625618438211999E-2"/>
        </c:manualLayout>
      </c:layout>
      <c:overlay val="0"/>
      <c:txPr>
        <a:bodyPr/>
        <a:lstStyle/>
        <a:p>
          <a:pPr>
            <a:defRPr sz="800"/>
          </a:pPr>
          <a:endParaRPr lang="fr-FR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Feuil2!$A$2</c:f>
              <c:strCache>
                <c:ptCount val="1"/>
                <c:pt idx="0">
                  <c:v>Somme de Nombre d'élèves</c:v>
                </c:pt>
              </c:strCache>
            </c:strRef>
          </c:tx>
          <c:spPr>
            <a:solidFill>
              <a:srgbClr val="683086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Feuil2!$B$1:$J$1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Feuil2!$B$2:$J$2</c:f>
              <c:numCache>
                <c:formatCode>General</c:formatCode>
                <c:ptCount val="9"/>
                <c:pt idx="0">
                  <c:v>35445</c:v>
                </c:pt>
                <c:pt idx="1">
                  <c:v>32921</c:v>
                </c:pt>
                <c:pt idx="2">
                  <c:v>29726</c:v>
                </c:pt>
                <c:pt idx="3">
                  <c:v>27347</c:v>
                </c:pt>
                <c:pt idx="4">
                  <c:v>28062</c:v>
                </c:pt>
                <c:pt idx="5">
                  <c:v>29583</c:v>
                </c:pt>
                <c:pt idx="6">
                  <c:v>31326</c:v>
                </c:pt>
                <c:pt idx="7">
                  <c:v>32961</c:v>
                </c:pt>
                <c:pt idx="8">
                  <c:v>36723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6DC-2441-A9E0-E66D0A4CDC2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1480702528"/>
        <c:axId val="-1480707424"/>
      </c:barChart>
      <c:catAx>
        <c:axId val="-148070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480707424"/>
        <c:crosses val="autoZero"/>
        <c:auto val="1"/>
        <c:lblAlgn val="ctr"/>
        <c:lblOffset val="100"/>
        <c:noMultiLvlLbl val="0"/>
      </c:catAx>
      <c:valAx>
        <c:axId val="-1480707424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-1480702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'Chiffres par spécialités'!$A$2</c:f>
              <c:strCache>
                <c:ptCount val="1"/>
                <c:pt idx="0">
                  <c:v>AC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'Chiffres par spécialités'!$B$1:$G$1</c:f>
              <c:strCach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strCache>
            </c:strRef>
          </c:cat>
          <c:val>
            <c:numRef>
              <c:f>'Chiffres par spécialités'!$B$2:$G$2</c:f>
              <c:numCache>
                <c:formatCode>General</c:formatCode>
                <c:ptCount val="6"/>
                <c:pt idx="0">
                  <c:v>3535</c:v>
                </c:pt>
                <c:pt idx="1">
                  <c:v>3817</c:v>
                </c:pt>
                <c:pt idx="2">
                  <c:v>3961</c:v>
                </c:pt>
                <c:pt idx="3">
                  <c:v>4328</c:v>
                </c:pt>
                <c:pt idx="4">
                  <c:v>4338</c:v>
                </c:pt>
                <c:pt idx="5">
                  <c:v>4747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713-514D-A6DB-7C18BAA073E4}"/>
            </c:ext>
          </c:extLst>
        </c:ser>
        <c:ser>
          <c:idx val="1"/>
          <c:order val="1"/>
          <c:tx>
            <c:strRef>
              <c:f>'Chiffres par spécialités'!$A$3</c:f>
              <c:strCache>
                <c:ptCount val="1"/>
                <c:pt idx="0">
                  <c:v>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'Chiffres par spécialités'!$B$1:$G$1</c:f>
              <c:strCach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strCache>
            </c:strRef>
          </c:cat>
          <c:val>
            <c:numRef>
              <c:f>'Chiffres par spécialités'!$B$3:$G$3</c:f>
              <c:numCache>
                <c:formatCode>General</c:formatCode>
                <c:ptCount val="6"/>
                <c:pt idx="0">
                  <c:v>7367</c:v>
                </c:pt>
                <c:pt idx="1">
                  <c:v>6874</c:v>
                </c:pt>
                <c:pt idx="2">
                  <c:v>6755</c:v>
                </c:pt>
                <c:pt idx="3">
                  <c:v>6819</c:v>
                </c:pt>
                <c:pt idx="4">
                  <c:v>7123</c:v>
                </c:pt>
                <c:pt idx="5">
                  <c:v>7734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713-514D-A6DB-7C18BAA073E4}"/>
            </c:ext>
          </c:extLst>
        </c:ser>
        <c:ser>
          <c:idx val="2"/>
          <c:order val="2"/>
          <c:tx>
            <c:strRef>
              <c:f>'Chiffres par spécialités'!$A$4</c:f>
              <c:strCache>
                <c:ptCount val="1"/>
                <c:pt idx="0">
                  <c:v>ITEC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'Chiffres par spécialités'!$B$1:$G$1</c:f>
              <c:strCach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strCache>
            </c:strRef>
          </c:cat>
          <c:val>
            <c:numRef>
              <c:f>'Chiffres par spécialités'!$B$4:$G$4</c:f>
              <c:numCache>
                <c:formatCode>General</c:formatCode>
                <c:ptCount val="6"/>
                <c:pt idx="0">
                  <c:v>8480</c:v>
                </c:pt>
                <c:pt idx="1">
                  <c:v>8909</c:v>
                </c:pt>
                <c:pt idx="2">
                  <c:v>9569</c:v>
                </c:pt>
                <c:pt idx="3">
                  <c:v>10061</c:v>
                </c:pt>
                <c:pt idx="4">
                  <c:v>10487</c:v>
                </c:pt>
                <c:pt idx="5">
                  <c:v>11737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713-514D-A6DB-7C18BAA073E4}"/>
            </c:ext>
          </c:extLst>
        </c:ser>
        <c:ser>
          <c:idx val="3"/>
          <c:order val="3"/>
          <c:tx>
            <c:strRef>
              <c:f>'Chiffres par spécialités'!$A$5</c:f>
              <c:strCache>
                <c:ptCount val="1"/>
                <c:pt idx="0">
                  <c:v>SIN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1032485422689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1713-514D-A6DB-7C18BAA073E4}"/>
                </c:ext>
                <c:ext xmlns:c15="http://schemas.microsoft.com/office/drawing/2012/chart" uri="{CE6537A1-D6FC-4f65-9D91-7224C49458BB}">
                  <c15:layout>
                    <c:manualLayout>
                      <c:w val="3.6610274466459897E-2"/>
                      <c:h val="5.7133633997158498E-2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1.51032485422689E-2"/>
                  <c:y val="1.43012381268755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1713-514D-A6DB-7C18BAA073E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9.0619491253614206E-3"/>
                  <c:y val="4.767079375625210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1713-514D-A6DB-7C18BAA073E4}"/>
                </c:ext>
                <c:ext xmlns:c15="http://schemas.microsoft.com/office/drawing/2012/chart" uri="{CE6537A1-D6FC-4f65-9D91-7224C49458BB}">
                  <c15:layout>
                    <c:manualLayout>
                      <c:w val="3.6610274466459897E-2"/>
                      <c:h val="7.1434872124034099E-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1.96342231049495E-2"/>
                  <c:y val="4.76707937562521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1713-514D-A6DB-7C18BAA073E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9.0619491253612506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1713-514D-A6DB-7C18BAA073E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'Chiffres par spécialités'!$B$1:$G$1</c:f>
              <c:strCach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strCache>
            </c:strRef>
          </c:cat>
          <c:val>
            <c:numRef>
              <c:f>'Chiffres par spécialités'!$B$5:$G$5</c:f>
              <c:numCache>
                <c:formatCode>General</c:formatCode>
                <c:ptCount val="6"/>
                <c:pt idx="0">
                  <c:v>7965</c:v>
                </c:pt>
                <c:pt idx="1">
                  <c:v>8462</c:v>
                </c:pt>
                <c:pt idx="2">
                  <c:v>9298</c:v>
                </c:pt>
                <c:pt idx="3">
                  <c:v>10118</c:v>
                </c:pt>
                <c:pt idx="4">
                  <c:v>11013</c:v>
                </c:pt>
                <c:pt idx="5">
                  <c:v>12505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713-514D-A6DB-7C18BAA073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480706336"/>
        <c:axId val="-1480707968"/>
      </c:barChart>
      <c:catAx>
        <c:axId val="-148070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480707968"/>
        <c:crosses val="autoZero"/>
        <c:auto val="1"/>
        <c:lblAlgn val="ctr"/>
        <c:lblOffset val="100"/>
        <c:noMultiLvlLbl val="0"/>
      </c:catAx>
      <c:valAx>
        <c:axId val="-148070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48070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102110447083498"/>
          <c:y val="2.3643962981939499E-2"/>
          <c:w val="0.44197146407166898"/>
          <c:h val="0.1077597173606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'coef bac 2'!$B$15</c:f>
              <c:strCache>
                <c:ptCount val="1"/>
                <c:pt idx="0">
                  <c:v>avant 2021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'coef bac 2'!$A$16:$A$23</c:f>
              <c:strCache>
                <c:ptCount val="8"/>
                <c:pt idx="0">
                  <c:v>Francais </c:v>
                </c:pt>
                <c:pt idx="1">
                  <c:v>Philosophie</c:v>
                </c:pt>
                <c:pt idx="2">
                  <c:v>Histoire-géographie + EMC</c:v>
                </c:pt>
                <c:pt idx="3">
                  <c:v>LVA+LVB</c:v>
                </c:pt>
                <c:pt idx="4">
                  <c:v>EPS</c:v>
                </c:pt>
                <c:pt idx="5">
                  <c:v>Math. + PC</c:v>
                </c:pt>
                <c:pt idx="6">
                  <c:v>STI</c:v>
                </c:pt>
                <c:pt idx="7">
                  <c:v>STI projet/Grand oral</c:v>
                </c:pt>
              </c:strCache>
            </c:strRef>
          </c:cat>
          <c:val>
            <c:numRef>
              <c:f>'coef bac 2'!$B$16:$B$23</c:f>
              <c:numCache>
                <c:formatCode>0.00%</c:formatCode>
                <c:ptCount val="8"/>
                <c:pt idx="0">
                  <c:v>9.0909090909090898E-2</c:v>
                </c:pt>
                <c:pt idx="1">
                  <c:v>4.5454545454545497E-2</c:v>
                </c:pt>
                <c:pt idx="2">
                  <c:v>4.5454545454545497E-2</c:v>
                </c:pt>
                <c:pt idx="3">
                  <c:v>0.13636363636363599</c:v>
                </c:pt>
                <c:pt idx="4">
                  <c:v>4.5454545454545497E-2</c:v>
                </c:pt>
                <c:pt idx="5">
                  <c:v>0.18181818181818199</c:v>
                </c:pt>
                <c:pt idx="6">
                  <c:v>0.18181818181818199</c:v>
                </c:pt>
                <c:pt idx="7">
                  <c:v>0.27272727272727298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6FC-DB42-97E2-580DBDADCE0F}"/>
            </c:ext>
          </c:extLst>
        </c:ser>
        <c:ser>
          <c:idx val="1"/>
          <c:order val="1"/>
          <c:tx>
            <c:strRef>
              <c:f>'coef bac 2'!$C$15</c:f>
              <c:strCache>
                <c:ptCount val="1"/>
                <c:pt idx="0">
                  <c:v>à partir de 2021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'coef bac 2'!$A$16:$A$23</c:f>
              <c:strCache>
                <c:ptCount val="8"/>
                <c:pt idx="0">
                  <c:v>Francais </c:v>
                </c:pt>
                <c:pt idx="1">
                  <c:v>Philosophie</c:v>
                </c:pt>
                <c:pt idx="2">
                  <c:v>Histoire-géographie + EMC</c:v>
                </c:pt>
                <c:pt idx="3">
                  <c:v>LVA+LVB</c:v>
                </c:pt>
                <c:pt idx="4">
                  <c:v>EPS</c:v>
                </c:pt>
                <c:pt idx="5">
                  <c:v>Math. + PC</c:v>
                </c:pt>
                <c:pt idx="6">
                  <c:v>STI</c:v>
                </c:pt>
                <c:pt idx="7">
                  <c:v>STI projet/Grand oral</c:v>
                </c:pt>
              </c:strCache>
            </c:strRef>
          </c:cat>
          <c:val>
            <c:numRef>
              <c:f>'coef bac 2'!$C$16:$C$23</c:f>
              <c:numCache>
                <c:formatCode>0.00%</c:formatCode>
                <c:ptCount val="8"/>
                <c:pt idx="0">
                  <c:v>0.105</c:v>
                </c:pt>
                <c:pt idx="1">
                  <c:v>4.5555555555555502E-2</c:v>
                </c:pt>
                <c:pt idx="2">
                  <c:v>7.1155555555555597E-2</c:v>
                </c:pt>
                <c:pt idx="3">
                  <c:v>0.121111111111111</c:v>
                </c:pt>
                <c:pt idx="4">
                  <c:v>6.0555555555555501E-2</c:v>
                </c:pt>
                <c:pt idx="5">
                  <c:v>0.231155555555556</c:v>
                </c:pt>
                <c:pt idx="6">
                  <c:v>0.22559999999999999</c:v>
                </c:pt>
                <c:pt idx="7">
                  <c:v>0.14000000000000001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6FC-DB42-97E2-580DBDADCE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1480701440"/>
        <c:axId val="-1480705792"/>
        <c:axId val="0"/>
      </c:bar3DChart>
      <c:catAx>
        <c:axId val="-1480701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480705792"/>
        <c:crosses val="autoZero"/>
        <c:auto val="1"/>
        <c:lblAlgn val="ctr"/>
        <c:lblOffset val="100"/>
        <c:noMultiLvlLbl val="0"/>
      </c:catAx>
      <c:valAx>
        <c:axId val="-1480705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480701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</a:defRPr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5BEDC3-A63A-4300-8ADD-56A47DE8D6D1}" type="doc">
      <dgm:prSet loTypeId="urn:microsoft.com/office/officeart/2005/8/layout/chart3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57B5753-BE04-4427-BF43-78D2E082050F}">
      <dgm:prSet phldrT="[Texte]" custT="1"/>
      <dgm:spPr>
        <a:xfrm>
          <a:off x="937940" y="224905"/>
          <a:ext cx="2994320" cy="2911885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fr-FR" sz="11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</a:t>
          </a:r>
          <a:r>
            <a:rPr lang="fr-FR" sz="11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scientifique et technique</a:t>
          </a:r>
        </a:p>
        <a:p>
          <a:r>
            <a:rPr lang="fr-FR" sz="12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</a:p>
      </dgm:t>
    </dgm:pt>
    <dgm:pt modelId="{AFA47B3D-22BF-4A9D-BA2E-33061659EF65}" type="parTrans" cxnId="{19152D1E-24EB-44A9-9771-CA3D547EC2AC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E818318C-F7C5-47FE-978B-20F3D0BE98A5}" type="sibTrans" cxnId="{19152D1E-24EB-44A9-9771-CA3D547EC2AC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D049336E-53B7-4724-ADAD-EBF81DBC3F0F}">
      <dgm:prSet phldrT="[Texte]" custT="1"/>
      <dgm:spPr>
        <a:xfrm>
          <a:off x="949667" y="292961"/>
          <a:ext cx="2911885" cy="2911885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fr-FR" sz="11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</a:t>
          </a:r>
          <a:r>
            <a:rPr lang="fr-FR" sz="11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socioculturelle</a:t>
          </a:r>
          <a:r>
            <a:rPr lang="fr-FR" sz="11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</a:p>
      </dgm:t>
    </dgm:pt>
    <dgm:pt modelId="{675807DE-0DC9-4D1E-8C98-DEB3E7CB8766}" type="parTrans" cxnId="{3E9A0C14-C977-4336-954B-09A2025A68B3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F91CE30F-0DB6-4824-BF84-B9180D943242}" type="sibTrans" cxnId="{3E9A0C14-C977-4336-954B-09A2025A68B3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FAC96BBC-E70B-4A01-A869-009A30B96857}">
      <dgm:prSet phldrT="[Texte]" custT="1"/>
      <dgm:spPr>
        <a:xfrm>
          <a:off x="905261" y="224911"/>
          <a:ext cx="2911885" cy="2911885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 lIns="0" tIns="0" rIns="0" anchor="ctr" anchorCtr="0"/>
        <a:lstStyle/>
        <a:p>
          <a:pPr marL="0" indent="0" algn="ctr">
            <a:spcAft>
              <a:spcPts val="0"/>
            </a:spcAft>
          </a:pPr>
          <a:endParaRPr lang="fr-FR" sz="1100" b="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marL="0" indent="0" algn="ctr">
            <a:spcAft>
              <a:spcPts val="0"/>
            </a:spcAft>
          </a:pPr>
          <a:r>
            <a:rPr lang="fr-FR" sz="1100" b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 </a:t>
          </a:r>
          <a:r>
            <a:rPr lang="fr-FR" sz="1100" b="1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ingénierie-design</a:t>
          </a:r>
        </a:p>
        <a:p>
          <a:pPr algn="ctr">
            <a:spcAft>
              <a:spcPts val="0"/>
            </a:spcAft>
          </a:pPr>
          <a:endParaRPr lang="fr-FR" sz="105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ts val="0"/>
            </a:spcAft>
          </a:pPr>
          <a:endParaRPr lang="fr-FR" sz="105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ts val="0"/>
            </a:spcAft>
          </a:pPr>
          <a:endParaRPr lang="fr-FR" sz="105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ct val="35000"/>
            </a:spcAft>
          </a:pPr>
          <a:endParaRPr lang="fr-FR" sz="10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10C1B2A-4DE4-4FDE-A263-6F4892C1B314}" type="parTrans" cxnId="{55D788FE-ABF2-41A7-81F9-843AF6136521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36C23821-42A8-444C-9E19-A24544EA183D}" type="sibTrans" cxnId="{55D788FE-ABF2-41A7-81F9-843AF6136521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70580A2D-BDFA-41EF-83F5-DF3072504320}" type="pres">
      <dgm:prSet presAssocID="{0D5BEDC3-A63A-4300-8ADD-56A47DE8D6D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F669CC3-7B5B-4B7B-A754-47B608F8F562}" type="pres">
      <dgm:prSet presAssocID="{0D5BEDC3-A63A-4300-8ADD-56A47DE8D6D1}" presName="wedge1" presStyleLbl="node1" presStyleIdx="0" presStyleCnt="3" custScaleX="102831" custLinFactNeighborX="-4062" custLinFactNeighborY="-312"/>
      <dgm:spPr/>
      <dgm:t>
        <a:bodyPr/>
        <a:lstStyle/>
        <a:p>
          <a:endParaRPr lang="fr-FR"/>
        </a:p>
      </dgm:t>
    </dgm:pt>
    <dgm:pt modelId="{135D9BB0-4F71-44C6-BEE3-E199E561AD2B}" type="pres">
      <dgm:prSet presAssocID="{0D5BEDC3-A63A-4300-8ADD-56A47DE8D6D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C56D41-A0D2-49E4-89E2-7E20D92B96E5}" type="pres">
      <dgm:prSet presAssocID="{0D5BEDC3-A63A-4300-8ADD-56A47DE8D6D1}" presName="wedge2" presStyleLbl="node1" presStyleIdx="1" presStyleCnt="3" custScaleX="100000" custScaleY="100000" custLinFactNeighborX="80" custLinFactNeighborY="-951"/>
      <dgm:spPr/>
      <dgm:t>
        <a:bodyPr/>
        <a:lstStyle/>
        <a:p>
          <a:endParaRPr lang="fr-FR"/>
        </a:p>
      </dgm:t>
    </dgm:pt>
    <dgm:pt modelId="{925AD94C-CB63-4D15-B3A9-F9288EE460F7}" type="pres">
      <dgm:prSet presAssocID="{0D5BEDC3-A63A-4300-8ADD-56A47DE8D6D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848C34-4BFB-4D45-923A-E6F682FCFCCA}" type="pres">
      <dgm:prSet presAssocID="{0D5BEDC3-A63A-4300-8ADD-56A47DE8D6D1}" presName="wedge3" presStyleLbl="node1" presStyleIdx="2" presStyleCnt="3" custLinFactNeighborX="-1445" custLinFactNeighborY="-3288"/>
      <dgm:spPr/>
      <dgm:t>
        <a:bodyPr/>
        <a:lstStyle/>
        <a:p>
          <a:endParaRPr lang="fr-FR"/>
        </a:p>
      </dgm:t>
    </dgm:pt>
    <dgm:pt modelId="{6C06388F-54D5-427C-8AC6-496EBCE30733}" type="pres">
      <dgm:prSet presAssocID="{0D5BEDC3-A63A-4300-8ADD-56A47DE8D6D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64A2733-EF0A-45F8-9F5C-8D2EB03BF03D}" type="presOf" srcId="{D049336E-53B7-4724-ADAD-EBF81DBC3F0F}" destId="{4EC56D41-A0D2-49E4-89E2-7E20D92B96E5}" srcOrd="0" destOrd="0" presId="urn:microsoft.com/office/officeart/2005/8/layout/chart3"/>
    <dgm:cxn modelId="{9149A480-101C-4B73-939E-3360DBADC246}" type="presOf" srcId="{0D5BEDC3-A63A-4300-8ADD-56A47DE8D6D1}" destId="{70580A2D-BDFA-41EF-83F5-DF3072504320}" srcOrd="0" destOrd="0" presId="urn:microsoft.com/office/officeart/2005/8/layout/chart3"/>
    <dgm:cxn modelId="{3E9A0C14-C977-4336-954B-09A2025A68B3}" srcId="{0D5BEDC3-A63A-4300-8ADD-56A47DE8D6D1}" destId="{D049336E-53B7-4724-ADAD-EBF81DBC3F0F}" srcOrd="1" destOrd="0" parTransId="{675807DE-0DC9-4D1E-8C98-DEB3E7CB8766}" sibTransId="{F91CE30F-0DB6-4824-BF84-B9180D943242}"/>
    <dgm:cxn modelId="{55D788FE-ABF2-41A7-81F9-843AF6136521}" srcId="{0D5BEDC3-A63A-4300-8ADD-56A47DE8D6D1}" destId="{FAC96BBC-E70B-4A01-A869-009A30B96857}" srcOrd="2" destOrd="0" parTransId="{710C1B2A-4DE4-4FDE-A263-6F4892C1B314}" sibTransId="{36C23821-42A8-444C-9E19-A24544EA183D}"/>
    <dgm:cxn modelId="{D0E49884-6B2B-426C-8BCB-0185BC846706}" type="presOf" srcId="{D049336E-53B7-4724-ADAD-EBF81DBC3F0F}" destId="{925AD94C-CB63-4D15-B3A9-F9288EE460F7}" srcOrd="1" destOrd="0" presId="urn:microsoft.com/office/officeart/2005/8/layout/chart3"/>
    <dgm:cxn modelId="{BD51F875-8A5E-4AE3-AAF0-70FB8F5DA42E}" type="presOf" srcId="{FAC96BBC-E70B-4A01-A869-009A30B96857}" destId="{6C06388F-54D5-427C-8AC6-496EBCE30733}" srcOrd="1" destOrd="0" presId="urn:microsoft.com/office/officeart/2005/8/layout/chart3"/>
    <dgm:cxn modelId="{19152D1E-24EB-44A9-9771-CA3D547EC2AC}" srcId="{0D5BEDC3-A63A-4300-8ADD-56A47DE8D6D1}" destId="{457B5753-BE04-4427-BF43-78D2E082050F}" srcOrd="0" destOrd="0" parTransId="{AFA47B3D-22BF-4A9D-BA2E-33061659EF65}" sibTransId="{E818318C-F7C5-47FE-978B-20F3D0BE98A5}"/>
    <dgm:cxn modelId="{864B5E6D-3946-4324-965C-3A0418C9CA4E}" type="presOf" srcId="{FAC96BBC-E70B-4A01-A869-009A30B96857}" destId="{9B848C34-4BFB-4D45-923A-E6F682FCFCCA}" srcOrd="0" destOrd="0" presId="urn:microsoft.com/office/officeart/2005/8/layout/chart3"/>
    <dgm:cxn modelId="{03A5C31D-2161-45E1-BAC6-99CDFEE0CDE1}" type="presOf" srcId="{457B5753-BE04-4427-BF43-78D2E082050F}" destId="{135D9BB0-4F71-44C6-BEE3-E199E561AD2B}" srcOrd="1" destOrd="0" presId="urn:microsoft.com/office/officeart/2005/8/layout/chart3"/>
    <dgm:cxn modelId="{27FEC198-906E-4EF0-8411-B3DA4DEDCB83}" type="presOf" srcId="{457B5753-BE04-4427-BF43-78D2E082050F}" destId="{4F669CC3-7B5B-4B7B-A754-47B608F8F562}" srcOrd="0" destOrd="0" presId="urn:microsoft.com/office/officeart/2005/8/layout/chart3"/>
    <dgm:cxn modelId="{1F940518-4B46-42D4-BBB3-C7FA3D818138}" type="presParOf" srcId="{70580A2D-BDFA-41EF-83F5-DF3072504320}" destId="{4F669CC3-7B5B-4B7B-A754-47B608F8F562}" srcOrd="0" destOrd="0" presId="urn:microsoft.com/office/officeart/2005/8/layout/chart3"/>
    <dgm:cxn modelId="{F59D797A-5731-4685-AC5C-BF641B821027}" type="presParOf" srcId="{70580A2D-BDFA-41EF-83F5-DF3072504320}" destId="{135D9BB0-4F71-44C6-BEE3-E199E561AD2B}" srcOrd="1" destOrd="0" presId="urn:microsoft.com/office/officeart/2005/8/layout/chart3"/>
    <dgm:cxn modelId="{5300C324-80A5-4BB4-BAE9-E4BE1D7433F8}" type="presParOf" srcId="{70580A2D-BDFA-41EF-83F5-DF3072504320}" destId="{4EC56D41-A0D2-49E4-89E2-7E20D92B96E5}" srcOrd="2" destOrd="0" presId="urn:microsoft.com/office/officeart/2005/8/layout/chart3"/>
    <dgm:cxn modelId="{80972A60-2440-4124-B37B-09260AF60D13}" type="presParOf" srcId="{70580A2D-BDFA-41EF-83F5-DF3072504320}" destId="{925AD94C-CB63-4D15-B3A9-F9288EE460F7}" srcOrd="3" destOrd="0" presId="urn:microsoft.com/office/officeart/2005/8/layout/chart3"/>
    <dgm:cxn modelId="{EED5A370-4591-4AC9-A655-FC4654227427}" type="presParOf" srcId="{70580A2D-BDFA-41EF-83F5-DF3072504320}" destId="{9B848C34-4BFB-4D45-923A-E6F682FCFCCA}" srcOrd="4" destOrd="0" presId="urn:microsoft.com/office/officeart/2005/8/layout/chart3"/>
    <dgm:cxn modelId="{66FEA9AA-A6E1-464D-9BD6-91B9B94AF422}" type="presParOf" srcId="{70580A2D-BDFA-41EF-83F5-DF3072504320}" destId="{6C06388F-54D5-427C-8AC6-496EBCE30733}" srcOrd="5" destOrd="0" presId="urn:microsoft.com/office/officeart/2005/8/layout/chart3"/>
  </dgm:cxnLst>
  <dgm:bg>
    <a:effectLst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BEDC3-A63A-4300-8ADD-56A47DE8D6D1}" type="doc">
      <dgm:prSet loTypeId="urn:microsoft.com/office/officeart/2005/8/layout/chart3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57B5753-BE04-4427-BF43-78D2E082050F}">
      <dgm:prSet phldrT="[Texte]" custT="1"/>
      <dgm:spPr>
        <a:xfrm>
          <a:off x="1201223" y="288037"/>
          <a:ext cx="3834835" cy="3729259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pPr algn="ctr"/>
          <a:r>
            <a:rPr lang="fr-FR" sz="14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</a:t>
          </a:r>
          <a:r>
            <a:rPr lang="fr-FR" sz="14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  <a:r>
            <a:rPr lang="fr-FR" sz="13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scientifique</a:t>
          </a:r>
          <a:r>
            <a:rPr lang="fr-FR" sz="14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et </a:t>
          </a:r>
          <a:r>
            <a:rPr lang="fr-FR" sz="1400" b="1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technique</a:t>
          </a:r>
        </a:p>
        <a:p>
          <a:pPr algn="ctr"/>
          <a:endParaRPr lang="fr-FR" sz="14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AFA47B3D-22BF-4A9D-BA2E-33061659EF65}" type="parTrans" cxnId="{19152D1E-24EB-44A9-9771-CA3D547EC2AC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E818318C-F7C5-47FE-978B-20F3D0BE98A5}" type="sibTrans" cxnId="{19152D1E-24EB-44A9-9771-CA3D547EC2AC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D049336E-53B7-4724-ADAD-EBF81DBC3F0F}">
      <dgm:prSet phldrT="[Texte]" custT="1"/>
      <dgm:spPr>
        <a:xfrm>
          <a:off x="1216242" y="375197"/>
          <a:ext cx="3729259" cy="3729259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fr-FR" sz="14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</a:t>
          </a:r>
          <a:r>
            <a:rPr lang="fr-FR" sz="14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socioculturelle</a:t>
          </a:r>
          <a:br>
            <a:rPr lang="fr-FR" sz="14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</a:br>
          <a:r>
            <a:rPr lang="fr-FR" sz="12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Développement Durable</a:t>
          </a:r>
          <a:endParaRPr lang="fr-FR" sz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675807DE-0DC9-4D1E-8C98-DEB3E7CB8766}" type="parTrans" cxnId="{3E9A0C14-C977-4336-954B-09A2025A68B3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F91CE30F-0DB6-4824-BF84-B9180D943242}" type="sibTrans" cxnId="{3E9A0C14-C977-4336-954B-09A2025A68B3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FAC96BBC-E70B-4A01-A869-009A30B96857}">
      <dgm:prSet phldrT="[Texte]" custT="1"/>
      <dgm:spPr>
        <a:xfrm>
          <a:off x="1159371" y="288044"/>
          <a:ext cx="3729259" cy="3729259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 lIns="0" tIns="0" rIns="0" anchor="b" anchorCtr="0"/>
        <a:lstStyle/>
        <a:p>
          <a:pPr marL="0" indent="0" algn="ctr">
            <a:spcAft>
              <a:spcPts val="0"/>
            </a:spcAft>
          </a:pPr>
          <a:r>
            <a:rPr lang="fr-FR" sz="1400" b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 </a:t>
          </a:r>
          <a:r>
            <a:rPr lang="fr-FR" sz="1400" b="1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ingénierie-design</a:t>
          </a:r>
        </a:p>
        <a:p>
          <a:pPr algn="ctr">
            <a:spcAft>
              <a:spcPts val="0"/>
            </a:spcAft>
          </a:pPr>
          <a:endParaRPr lang="fr-FR" sz="120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ts val="0"/>
            </a:spcAft>
          </a:pPr>
          <a:endParaRPr lang="fr-FR" sz="120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ts val="0"/>
            </a:spcAft>
          </a:pPr>
          <a:endParaRPr lang="fr-FR" sz="120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ct val="35000"/>
            </a:spcAft>
          </a:pPr>
          <a:endParaRPr lang="fr-FR" sz="11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10C1B2A-4DE4-4FDE-A263-6F4892C1B314}" type="parTrans" cxnId="{55D788FE-ABF2-41A7-81F9-843AF6136521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36C23821-42A8-444C-9E19-A24544EA183D}" type="sibTrans" cxnId="{55D788FE-ABF2-41A7-81F9-843AF6136521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0580A2D-BDFA-41EF-83F5-DF3072504320}" type="pres">
      <dgm:prSet presAssocID="{0D5BEDC3-A63A-4300-8ADD-56A47DE8D6D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F669CC3-7B5B-4B7B-A754-47B608F8F562}" type="pres">
      <dgm:prSet presAssocID="{0D5BEDC3-A63A-4300-8ADD-56A47DE8D6D1}" presName="wedge1" presStyleLbl="node1" presStyleIdx="0" presStyleCnt="3" custScaleX="100957" custScaleY="95342" custLinFactNeighborX="-4062" custLinFactNeighborY="-312"/>
      <dgm:spPr/>
      <dgm:t>
        <a:bodyPr/>
        <a:lstStyle/>
        <a:p>
          <a:endParaRPr lang="fr-FR"/>
        </a:p>
      </dgm:t>
    </dgm:pt>
    <dgm:pt modelId="{135D9BB0-4F71-44C6-BEE3-E199E561AD2B}" type="pres">
      <dgm:prSet presAssocID="{0D5BEDC3-A63A-4300-8ADD-56A47DE8D6D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C56D41-A0D2-49E4-89E2-7E20D92B96E5}" type="pres">
      <dgm:prSet presAssocID="{0D5BEDC3-A63A-4300-8ADD-56A47DE8D6D1}" presName="wedge2" presStyleLbl="node1" presStyleIdx="1" presStyleCnt="3" custScaleX="99184" custScaleY="103396" custLinFactNeighborX="80" custLinFactNeighborY="-951"/>
      <dgm:spPr/>
      <dgm:t>
        <a:bodyPr/>
        <a:lstStyle/>
        <a:p>
          <a:endParaRPr lang="fr-FR"/>
        </a:p>
      </dgm:t>
    </dgm:pt>
    <dgm:pt modelId="{925AD94C-CB63-4D15-B3A9-F9288EE460F7}" type="pres">
      <dgm:prSet presAssocID="{0D5BEDC3-A63A-4300-8ADD-56A47DE8D6D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848C34-4BFB-4D45-923A-E6F682FCFCCA}" type="pres">
      <dgm:prSet presAssocID="{0D5BEDC3-A63A-4300-8ADD-56A47DE8D6D1}" presName="wedge3" presStyleLbl="node1" presStyleIdx="2" presStyleCnt="3" custScaleX="101408" custScaleY="95341" custLinFactNeighborX="-1445" custLinFactNeighborY="-3288"/>
      <dgm:spPr/>
      <dgm:t>
        <a:bodyPr/>
        <a:lstStyle/>
        <a:p>
          <a:endParaRPr lang="fr-FR"/>
        </a:p>
      </dgm:t>
    </dgm:pt>
    <dgm:pt modelId="{6C06388F-54D5-427C-8AC6-496EBCE30733}" type="pres">
      <dgm:prSet presAssocID="{0D5BEDC3-A63A-4300-8ADD-56A47DE8D6D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8C6FFB-62F7-4FE5-A2CE-499952DAF2CE}" type="presOf" srcId="{D049336E-53B7-4724-ADAD-EBF81DBC3F0F}" destId="{925AD94C-CB63-4D15-B3A9-F9288EE460F7}" srcOrd="1" destOrd="0" presId="urn:microsoft.com/office/officeart/2005/8/layout/chart3"/>
    <dgm:cxn modelId="{ACCBE8D9-1312-4101-A156-8CC37BFECA6C}" type="presOf" srcId="{FAC96BBC-E70B-4A01-A869-009A30B96857}" destId="{6C06388F-54D5-427C-8AC6-496EBCE30733}" srcOrd="1" destOrd="0" presId="urn:microsoft.com/office/officeart/2005/8/layout/chart3"/>
    <dgm:cxn modelId="{96F2EF4D-E20A-48FE-BED6-860CD220E508}" type="presOf" srcId="{457B5753-BE04-4427-BF43-78D2E082050F}" destId="{4F669CC3-7B5B-4B7B-A754-47B608F8F562}" srcOrd="0" destOrd="0" presId="urn:microsoft.com/office/officeart/2005/8/layout/chart3"/>
    <dgm:cxn modelId="{6811D688-C11C-41FB-8126-ACD9C7221406}" type="presOf" srcId="{FAC96BBC-E70B-4A01-A869-009A30B96857}" destId="{9B848C34-4BFB-4D45-923A-E6F682FCFCCA}" srcOrd="0" destOrd="0" presId="urn:microsoft.com/office/officeart/2005/8/layout/chart3"/>
    <dgm:cxn modelId="{EB8340DC-54C8-446F-864E-2F39C02C38DF}" type="presOf" srcId="{457B5753-BE04-4427-BF43-78D2E082050F}" destId="{135D9BB0-4F71-44C6-BEE3-E199E561AD2B}" srcOrd="1" destOrd="0" presId="urn:microsoft.com/office/officeart/2005/8/layout/chart3"/>
    <dgm:cxn modelId="{3E9A0C14-C977-4336-954B-09A2025A68B3}" srcId="{0D5BEDC3-A63A-4300-8ADD-56A47DE8D6D1}" destId="{D049336E-53B7-4724-ADAD-EBF81DBC3F0F}" srcOrd="1" destOrd="0" parTransId="{675807DE-0DC9-4D1E-8C98-DEB3E7CB8766}" sibTransId="{F91CE30F-0DB6-4824-BF84-B9180D943242}"/>
    <dgm:cxn modelId="{55D788FE-ABF2-41A7-81F9-843AF6136521}" srcId="{0D5BEDC3-A63A-4300-8ADD-56A47DE8D6D1}" destId="{FAC96BBC-E70B-4A01-A869-009A30B96857}" srcOrd="2" destOrd="0" parTransId="{710C1B2A-4DE4-4FDE-A263-6F4892C1B314}" sibTransId="{36C23821-42A8-444C-9E19-A24544EA183D}"/>
    <dgm:cxn modelId="{283C7F9B-84CC-462B-B2D9-E38DA075463E}" type="presOf" srcId="{D049336E-53B7-4724-ADAD-EBF81DBC3F0F}" destId="{4EC56D41-A0D2-49E4-89E2-7E20D92B96E5}" srcOrd="0" destOrd="0" presId="urn:microsoft.com/office/officeart/2005/8/layout/chart3"/>
    <dgm:cxn modelId="{14A58A72-704C-4CDA-B498-96F0263709C5}" type="presOf" srcId="{0D5BEDC3-A63A-4300-8ADD-56A47DE8D6D1}" destId="{70580A2D-BDFA-41EF-83F5-DF3072504320}" srcOrd="0" destOrd="0" presId="urn:microsoft.com/office/officeart/2005/8/layout/chart3"/>
    <dgm:cxn modelId="{19152D1E-24EB-44A9-9771-CA3D547EC2AC}" srcId="{0D5BEDC3-A63A-4300-8ADD-56A47DE8D6D1}" destId="{457B5753-BE04-4427-BF43-78D2E082050F}" srcOrd="0" destOrd="0" parTransId="{AFA47B3D-22BF-4A9D-BA2E-33061659EF65}" sibTransId="{E818318C-F7C5-47FE-978B-20F3D0BE98A5}"/>
    <dgm:cxn modelId="{FFB0F43A-BCDE-45D1-8C4B-8022EF835CE3}" type="presParOf" srcId="{70580A2D-BDFA-41EF-83F5-DF3072504320}" destId="{4F669CC3-7B5B-4B7B-A754-47B608F8F562}" srcOrd="0" destOrd="0" presId="urn:microsoft.com/office/officeart/2005/8/layout/chart3"/>
    <dgm:cxn modelId="{B7356C37-9412-4083-9976-2DA65452331C}" type="presParOf" srcId="{70580A2D-BDFA-41EF-83F5-DF3072504320}" destId="{135D9BB0-4F71-44C6-BEE3-E199E561AD2B}" srcOrd="1" destOrd="0" presId="urn:microsoft.com/office/officeart/2005/8/layout/chart3"/>
    <dgm:cxn modelId="{5D39AE1E-C13B-4C2A-A4E3-B13A00E8E439}" type="presParOf" srcId="{70580A2D-BDFA-41EF-83F5-DF3072504320}" destId="{4EC56D41-A0D2-49E4-89E2-7E20D92B96E5}" srcOrd="2" destOrd="0" presId="urn:microsoft.com/office/officeart/2005/8/layout/chart3"/>
    <dgm:cxn modelId="{0E387916-9661-4A0F-A838-13EE51480B61}" type="presParOf" srcId="{70580A2D-BDFA-41EF-83F5-DF3072504320}" destId="{925AD94C-CB63-4D15-B3A9-F9288EE460F7}" srcOrd="3" destOrd="0" presId="urn:microsoft.com/office/officeart/2005/8/layout/chart3"/>
    <dgm:cxn modelId="{D961D6A3-8983-402F-A111-7592DB8970DD}" type="presParOf" srcId="{70580A2D-BDFA-41EF-83F5-DF3072504320}" destId="{9B848C34-4BFB-4D45-923A-E6F682FCFCCA}" srcOrd="4" destOrd="0" presId="urn:microsoft.com/office/officeart/2005/8/layout/chart3"/>
    <dgm:cxn modelId="{30855104-7355-4CDF-B6B8-83C7051DF692}" type="presParOf" srcId="{70580A2D-BDFA-41EF-83F5-DF3072504320}" destId="{6C06388F-54D5-427C-8AC6-496EBCE30733}" srcOrd="5" destOrd="0" presId="urn:microsoft.com/office/officeart/2005/8/layout/chart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5BEDC3-A63A-4300-8ADD-56A47DE8D6D1}" type="doc">
      <dgm:prSet loTypeId="urn:microsoft.com/office/officeart/2005/8/layout/chart3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57B5753-BE04-4427-BF43-78D2E082050F}">
      <dgm:prSet phldrT="[Texte]" custT="1"/>
      <dgm:spPr>
        <a:xfrm>
          <a:off x="1201223" y="288037"/>
          <a:ext cx="3834835" cy="3729259"/>
        </a:xfr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pPr algn="ctr"/>
          <a:r>
            <a:rPr lang="fr-FR" sz="14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</a:t>
          </a:r>
          <a:r>
            <a:rPr lang="fr-FR" sz="14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  <a:r>
            <a:rPr lang="fr-FR" sz="13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scientifique</a:t>
          </a:r>
          <a:r>
            <a:rPr lang="fr-FR" sz="14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et </a:t>
          </a:r>
          <a:r>
            <a:rPr lang="fr-FR" sz="1400" b="1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technique</a:t>
          </a:r>
        </a:p>
        <a:p>
          <a:pPr algn="ctr"/>
          <a:endParaRPr lang="fr-FR" sz="14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AFA47B3D-22BF-4A9D-BA2E-33061659EF65}" type="parTrans" cxnId="{19152D1E-24EB-44A9-9771-CA3D547EC2AC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E818318C-F7C5-47FE-978B-20F3D0BE98A5}" type="sibTrans" cxnId="{19152D1E-24EB-44A9-9771-CA3D547EC2AC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D049336E-53B7-4724-ADAD-EBF81DBC3F0F}">
      <dgm:prSet phldrT="[Texte]" custT="1"/>
      <dgm:spPr>
        <a:xfrm>
          <a:off x="1216242" y="375197"/>
          <a:ext cx="3729259" cy="3729259"/>
        </a:xfr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fr-FR" sz="14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</a:t>
          </a:r>
          <a:r>
            <a:rPr lang="fr-FR" sz="14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socioculturelle</a:t>
          </a:r>
          <a:br>
            <a:rPr lang="fr-FR" sz="14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</a:br>
          <a:r>
            <a:rPr lang="fr-FR" sz="12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Développement Durable</a:t>
          </a:r>
          <a:endParaRPr lang="fr-FR" sz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675807DE-0DC9-4D1E-8C98-DEB3E7CB8766}" type="parTrans" cxnId="{3E9A0C14-C977-4336-954B-09A2025A68B3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F91CE30F-0DB6-4824-BF84-B9180D943242}" type="sibTrans" cxnId="{3E9A0C14-C977-4336-954B-09A2025A68B3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FAC96BBC-E70B-4A01-A869-009A30B96857}">
      <dgm:prSet phldrT="[Texte]" custT="1"/>
      <dgm:spPr>
        <a:xfrm>
          <a:off x="1159371" y="288044"/>
          <a:ext cx="3729259" cy="3729259"/>
        </a:xfr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 lIns="0" tIns="0" rIns="0" anchor="b" anchorCtr="0"/>
        <a:lstStyle/>
        <a:p>
          <a:pPr marL="0" indent="0" algn="ctr">
            <a:spcAft>
              <a:spcPts val="0"/>
            </a:spcAft>
          </a:pPr>
          <a:r>
            <a:rPr lang="fr-FR" sz="1400" b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 </a:t>
          </a:r>
          <a:r>
            <a:rPr lang="fr-FR" sz="1400" b="1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ingénierie-design</a:t>
          </a:r>
        </a:p>
        <a:p>
          <a:pPr algn="ctr">
            <a:spcAft>
              <a:spcPts val="0"/>
            </a:spcAft>
          </a:pPr>
          <a:endParaRPr lang="fr-FR" sz="120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ts val="0"/>
            </a:spcAft>
          </a:pPr>
          <a:endParaRPr lang="fr-FR" sz="120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ts val="0"/>
            </a:spcAft>
          </a:pPr>
          <a:endParaRPr lang="fr-FR" sz="120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ct val="35000"/>
            </a:spcAft>
          </a:pPr>
          <a:endParaRPr lang="fr-FR" sz="11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710C1B2A-4DE4-4FDE-A263-6F4892C1B314}" type="parTrans" cxnId="{55D788FE-ABF2-41A7-81F9-843AF6136521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36C23821-42A8-444C-9E19-A24544EA183D}" type="sibTrans" cxnId="{55D788FE-ABF2-41A7-81F9-843AF6136521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0580A2D-BDFA-41EF-83F5-DF3072504320}" type="pres">
      <dgm:prSet presAssocID="{0D5BEDC3-A63A-4300-8ADD-56A47DE8D6D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F669CC3-7B5B-4B7B-A754-47B608F8F562}" type="pres">
      <dgm:prSet presAssocID="{0D5BEDC3-A63A-4300-8ADD-56A47DE8D6D1}" presName="wedge1" presStyleLbl="node1" presStyleIdx="0" presStyleCnt="3" custScaleX="96653" custScaleY="91883" custLinFactNeighborX="-4062" custLinFactNeighborY="-312"/>
      <dgm:spPr>
        <a:prstGeom prst="pie">
          <a:avLst>
            <a:gd name="adj1" fmla="val 16200000"/>
            <a:gd name="adj2" fmla="val 1800000"/>
          </a:avLst>
        </a:prstGeom>
      </dgm:spPr>
      <dgm:t>
        <a:bodyPr/>
        <a:lstStyle/>
        <a:p>
          <a:endParaRPr lang="fr-FR"/>
        </a:p>
      </dgm:t>
    </dgm:pt>
    <dgm:pt modelId="{135D9BB0-4F71-44C6-BEE3-E199E561AD2B}" type="pres">
      <dgm:prSet presAssocID="{0D5BEDC3-A63A-4300-8ADD-56A47DE8D6D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C56D41-A0D2-49E4-89E2-7E20D92B96E5}" type="pres">
      <dgm:prSet presAssocID="{0D5BEDC3-A63A-4300-8ADD-56A47DE8D6D1}" presName="wedge2" presStyleLbl="node1" presStyleIdx="1" presStyleCnt="3" custScaleX="95410" custScaleY="86293" custLinFactNeighborX="80" custLinFactNeighborY="-951"/>
      <dgm:spPr>
        <a:prstGeom prst="pie">
          <a:avLst>
            <a:gd name="adj1" fmla="val 1800000"/>
            <a:gd name="adj2" fmla="val 9000000"/>
          </a:avLst>
        </a:prstGeom>
      </dgm:spPr>
      <dgm:t>
        <a:bodyPr/>
        <a:lstStyle/>
        <a:p>
          <a:endParaRPr lang="fr-FR"/>
        </a:p>
      </dgm:t>
    </dgm:pt>
    <dgm:pt modelId="{925AD94C-CB63-4D15-B3A9-F9288EE460F7}" type="pres">
      <dgm:prSet presAssocID="{0D5BEDC3-A63A-4300-8ADD-56A47DE8D6D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848C34-4BFB-4D45-923A-E6F682FCFCCA}" type="pres">
      <dgm:prSet presAssocID="{0D5BEDC3-A63A-4300-8ADD-56A47DE8D6D1}" presName="wedge3" presStyleLbl="node1" presStyleIdx="2" presStyleCnt="3" custScaleX="96597" custScaleY="92501" custLinFactNeighborX="-1445" custLinFactNeighborY="-3288"/>
      <dgm:spPr>
        <a:prstGeom prst="pie">
          <a:avLst>
            <a:gd name="adj1" fmla="val 9000000"/>
            <a:gd name="adj2" fmla="val 16200000"/>
          </a:avLst>
        </a:prstGeom>
      </dgm:spPr>
      <dgm:t>
        <a:bodyPr/>
        <a:lstStyle/>
        <a:p>
          <a:endParaRPr lang="fr-FR"/>
        </a:p>
      </dgm:t>
    </dgm:pt>
    <dgm:pt modelId="{6C06388F-54D5-427C-8AC6-496EBCE30733}" type="pres">
      <dgm:prSet presAssocID="{0D5BEDC3-A63A-4300-8ADD-56A47DE8D6D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3F8780B-4B93-4EBF-9CCC-319D68F21097}" type="presOf" srcId="{0D5BEDC3-A63A-4300-8ADD-56A47DE8D6D1}" destId="{70580A2D-BDFA-41EF-83F5-DF3072504320}" srcOrd="0" destOrd="0" presId="urn:microsoft.com/office/officeart/2005/8/layout/chart3"/>
    <dgm:cxn modelId="{4E5E6034-7E88-434A-84BA-119F4E3DAA97}" type="presOf" srcId="{457B5753-BE04-4427-BF43-78D2E082050F}" destId="{4F669CC3-7B5B-4B7B-A754-47B608F8F562}" srcOrd="0" destOrd="0" presId="urn:microsoft.com/office/officeart/2005/8/layout/chart3"/>
    <dgm:cxn modelId="{9A93E6E2-4A39-4124-BCD3-32D64BE5FE5D}" type="presOf" srcId="{FAC96BBC-E70B-4A01-A869-009A30B96857}" destId="{9B848C34-4BFB-4D45-923A-E6F682FCFCCA}" srcOrd="0" destOrd="0" presId="urn:microsoft.com/office/officeart/2005/8/layout/chart3"/>
    <dgm:cxn modelId="{3E9A0C14-C977-4336-954B-09A2025A68B3}" srcId="{0D5BEDC3-A63A-4300-8ADD-56A47DE8D6D1}" destId="{D049336E-53B7-4724-ADAD-EBF81DBC3F0F}" srcOrd="1" destOrd="0" parTransId="{675807DE-0DC9-4D1E-8C98-DEB3E7CB8766}" sibTransId="{F91CE30F-0DB6-4824-BF84-B9180D943242}"/>
    <dgm:cxn modelId="{55D788FE-ABF2-41A7-81F9-843AF6136521}" srcId="{0D5BEDC3-A63A-4300-8ADD-56A47DE8D6D1}" destId="{FAC96BBC-E70B-4A01-A869-009A30B96857}" srcOrd="2" destOrd="0" parTransId="{710C1B2A-4DE4-4FDE-A263-6F4892C1B314}" sibTransId="{36C23821-42A8-444C-9E19-A24544EA183D}"/>
    <dgm:cxn modelId="{12DCC288-4606-45F8-A5C1-99C1388EA417}" type="presOf" srcId="{D049336E-53B7-4724-ADAD-EBF81DBC3F0F}" destId="{4EC56D41-A0D2-49E4-89E2-7E20D92B96E5}" srcOrd="0" destOrd="0" presId="urn:microsoft.com/office/officeart/2005/8/layout/chart3"/>
    <dgm:cxn modelId="{2A5EC976-E5AC-4DCC-92ED-7F6A71C5644B}" type="presOf" srcId="{D049336E-53B7-4724-ADAD-EBF81DBC3F0F}" destId="{925AD94C-CB63-4D15-B3A9-F9288EE460F7}" srcOrd="1" destOrd="0" presId="urn:microsoft.com/office/officeart/2005/8/layout/chart3"/>
    <dgm:cxn modelId="{8D11F9A0-7B34-43E7-A2CA-86616E127CBF}" type="presOf" srcId="{457B5753-BE04-4427-BF43-78D2E082050F}" destId="{135D9BB0-4F71-44C6-BEE3-E199E561AD2B}" srcOrd="1" destOrd="0" presId="urn:microsoft.com/office/officeart/2005/8/layout/chart3"/>
    <dgm:cxn modelId="{42B540CB-B1FD-4D64-9624-A6815EBABE96}" type="presOf" srcId="{FAC96BBC-E70B-4A01-A869-009A30B96857}" destId="{6C06388F-54D5-427C-8AC6-496EBCE30733}" srcOrd="1" destOrd="0" presId="urn:microsoft.com/office/officeart/2005/8/layout/chart3"/>
    <dgm:cxn modelId="{19152D1E-24EB-44A9-9771-CA3D547EC2AC}" srcId="{0D5BEDC3-A63A-4300-8ADD-56A47DE8D6D1}" destId="{457B5753-BE04-4427-BF43-78D2E082050F}" srcOrd="0" destOrd="0" parTransId="{AFA47B3D-22BF-4A9D-BA2E-33061659EF65}" sibTransId="{E818318C-F7C5-47FE-978B-20F3D0BE98A5}"/>
    <dgm:cxn modelId="{702861E8-E55E-411F-B08F-B8D6CFE9B3B6}" type="presParOf" srcId="{70580A2D-BDFA-41EF-83F5-DF3072504320}" destId="{4F669CC3-7B5B-4B7B-A754-47B608F8F562}" srcOrd="0" destOrd="0" presId="urn:microsoft.com/office/officeart/2005/8/layout/chart3"/>
    <dgm:cxn modelId="{FD723BC7-AF2D-4748-A584-BA36465024FD}" type="presParOf" srcId="{70580A2D-BDFA-41EF-83F5-DF3072504320}" destId="{135D9BB0-4F71-44C6-BEE3-E199E561AD2B}" srcOrd="1" destOrd="0" presId="urn:microsoft.com/office/officeart/2005/8/layout/chart3"/>
    <dgm:cxn modelId="{2A2A1B05-7434-48BC-9EE5-679976D5288B}" type="presParOf" srcId="{70580A2D-BDFA-41EF-83F5-DF3072504320}" destId="{4EC56D41-A0D2-49E4-89E2-7E20D92B96E5}" srcOrd="2" destOrd="0" presId="urn:microsoft.com/office/officeart/2005/8/layout/chart3"/>
    <dgm:cxn modelId="{A6EE0BD5-D46C-4C5A-AEB2-4887B0596F9F}" type="presParOf" srcId="{70580A2D-BDFA-41EF-83F5-DF3072504320}" destId="{925AD94C-CB63-4D15-B3A9-F9288EE460F7}" srcOrd="3" destOrd="0" presId="urn:microsoft.com/office/officeart/2005/8/layout/chart3"/>
    <dgm:cxn modelId="{76AC2095-554E-4F8D-9C8D-D150CF4F5211}" type="presParOf" srcId="{70580A2D-BDFA-41EF-83F5-DF3072504320}" destId="{9B848C34-4BFB-4D45-923A-E6F682FCFCCA}" srcOrd="4" destOrd="0" presId="urn:microsoft.com/office/officeart/2005/8/layout/chart3"/>
    <dgm:cxn modelId="{FD20AF32-64C2-47EE-9325-09C28DEC49D0}" type="presParOf" srcId="{70580A2D-BDFA-41EF-83F5-DF3072504320}" destId="{6C06388F-54D5-427C-8AC6-496EBCE30733}" srcOrd="5" destOrd="0" presId="urn:microsoft.com/office/officeart/2005/8/layout/chart3"/>
  </dgm:cxnLst>
  <dgm:bg>
    <a:effectLst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5BEDC3-A63A-4300-8ADD-56A47DE8D6D1}" type="doc">
      <dgm:prSet loTypeId="urn:microsoft.com/office/officeart/2005/8/layout/chart3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57B5753-BE04-4427-BF43-78D2E082050F}">
      <dgm:prSet phldrT="[Texte]" custT="1"/>
      <dgm:spPr>
        <a:xfrm>
          <a:off x="1201223" y="288037"/>
          <a:ext cx="3834835" cy="3729259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fr-FR" sz="14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  <a:endParaRPr lang="fr-FR" sz="1600" b="1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r>
            <a:rPr lang="fr-FR" sz="1600" b="1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</a:p>
      </dgm:t>
    </dgm:pt>
    <dgm:pt modelId="{E818318C-F7C5-47FE-978B-20F3D0BE98A5}" type="sibTrans" cxnId="{19152D1E-24EB-44A9-9771-CA3D547EC2AC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AFA47B3D-22BF-4A9D-BA2E-33061659EF65}" type="parTrans" cxnId="{19152D1E-24EB-44A9-9771-CA3D547EC2AC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D049336E-53B7-4724-ADAD-EBF81DBC3F0F}">
      <dgm:prSet phldrT="[Texte]" custT="1"/>
      <dgm:spPr>
        <a:xfrm>
          <a:off x="1216242" y="375197"/>
          <a:ext cx="3729259" cy="3729259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pPr algn="r"/>
          <a:r>
            <a:rPr lang="fr-FR" sz="1400" b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  <a:endParaRPr lang="fr-FR" sz="16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F91CE30F-0DB6-4824-BF84-B9180D943242}" type="sibTrans" cxnId="{3E9A0C14-C977-4336-954B-09A2025A68B3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675807DE-0DC9-4D1E-8C98-DEB3E7CB8766}" type="parTrans" cxnId="{3E9A0C14-C977-4336-954B-09A2025A68B3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FAC96BBC-E70B-4A01-A869-009A30B96857}">
      <dgm:prSet phldrT="[Texte]" custT="1"/>
      <dgm:spPr>
        <a:xfrm>
          <a:off x="1159371" y="288044"/>
          <a:ext cx="3729259" cy="3729259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 lIns="0" tIns="0" rIns="0" anchor="b" anchorCtr="0"/>
        <a:lstStyle/>
        <a:p>
          <a:pPr marL="0" indent="0" algn="ctr">
            <a:spcAft>
              <a:spcPts val="0"/>
            </a:spcAft>
          </a:pPr>
          <a:r>
            <a:rPr lang="fr-FR" sz="1400" b="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  <a:endParaRPr lang="fr-FR" sz="140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ts val="0"/>
            </a:spcAft>
          </a:pPr>
          <a:endParaRPr lang="fr-FR" sz="120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ts val="0"/>
            </a:spcAft>
          </a:pPr>
          <a:endParaRPr lang="fr-FR" sz="120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ts val="0"/>
            </a:spcAft>
          </a:pPr>
          <a:endParaRPr lang="fr-FR" sz="1200" b="1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algn="ctr">
            <a:spcAft>
              <a:spcPct val="35000"/>
            </a:spcAft>
          </a:pPr>
          <a:endParaRPr lang="fr-FR" sz="11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gm:t>
    </dgm:pt>
    <dgm:pt modelId="{36C23821-42A8-444C-9E19-A24544EA183D}" type="sibTrans" cxnId="{55D788FE-ABF2-41A7-81F9-843AF6136521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10C1B2A-4DE4-4FDE-A263-6F4892C1B314}" type="parTrans" cxnId="{55D788FE-ABF2-41A7-81F9-843AF6136521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0580A2D-BDFA-41EF-83F5-DF3072504320}" type="pres">
      <dgm:prSet presAssocID="{0D5BEDC3-A63A-4300-8ADD-56A47DE8D6D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F669CC3-7B5B-4B7B-A754-47B608F8F562}" type="pres">
      <dgm:prSet presAssocID="{0D5BEDC3-A63A-4300-8ADD-56A47DE8D6D1}" presName="wedge1" presStyleLbl="node1" presStyleIdx="0" presStyleCnt="3" custScaleX="102831" custLinFactNeighborX="-4062" custLinFactNeighborY="-312"/>
      <dgm:spPr/>
      <dgm:t>
        <a:bodyPr/>
        <a:lstStyle/>
        <a:p>
          <a:endParaRPr lang="fr-FR"/>
        </a:p>
      </dgm:t>
    </dgm:pt>
    <dgm:pt modelId="{135D9BB0-4F71-44C6-BEE3-E199E561AD2B}" type="pres">
      <dgm:prSet presAssocID="{0D5BEDC3-A63A-4300-8ADD-56A47DE8D6D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C56D41-A0D2-49E4-89E2-7E20D92B96E5}" type="pres">
      <dgm:prSet presAssocID="{0D5BEDC3-A63A-4300-8ADD-56A47DE8D6D1}" presName="wedge2" presStyleLbl="node1" presStyleIdx="1" presStyleCnt="3" custScaleX="100000" custScaleY="100000" custLinFactNeighborX="80" custLinFactNeighborY="-951"/>
      <dgm:spPr/>
      <dgm:t>
        <a:bodyPr/>
        <a:lstStyle/>
        <a:p>
          <a:endParaRPr lang="fr-FR"/>
        </a:p>
      </dgm:t>
    </dgm:pt>
    <dgm:pt modelId="{925AD94C-CB63-4D15-B3A9-F9288EE460F7}" type="pres">
      <dgm:prSet presAssocID="{0D5BEDC3-A63A-4300-8ADD-56A47DE8D6D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848C34-4BFB-4D45-923A-E6F682FCFCCA}" type="pres">
      <dgm:prSet presAssocID="{0D5BEDC3-A63A-4300-8ADD-56A47DE8D6D1}" presName="wedge3" presStyleLbl="node1" presStyleIdx="2" presStyleCnt="3" custLinFactNeighborX="-1445" custLinFactNeighborY="-3288"/>
      <dgm:spPr/>
      <dgm:t>
        <a:bodyPr/>
        <a:lstStyle/>
        <a:p>
          <a:endParaRPr lang="fr-FR"/>
        </a:p>
      </dgm:t>
    </dgm:pt>
    <dgm:pt modelId="{6C06388F-54D5-427C-8AC6-496EBCE30733}" type="pres">
      <dgm:prSet presAssocID="{0D5BEDC3-A63A-4300-8ADD-56A47DE8D6D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A696A0D-0F0F-48E7-8F81-84DEF0AFB052}" type="presOf" srcId="{457B5753-BE04-4427-BF43-78D2E082050F}" destId="{135D9BB0-4F71-44C6-BEE3-E199E561AD2B}" srcOrd="1" destOrd="0" presId="urn:microsoft.com/office/officeart/2005/8/layout/chart3"/>
    <dgm:cxn modelId="{3604DA68-EC16-4F47-A1E4-BC4D58FC19F2}" type="presOf" srcId="{FAC96BBC-E70B-4A01-A869-009A30B96857}" destId="{6C06388F-54D5-427C-8AC6-496EBCE30733}" srcOrd="1" destOrd="0" presId="urn:microsoft.com/office/officeart/2005/8/layout/chart3"/>
    <dgm:cxn modelId="{85AB2A12-DF72-4EF0-BD35-D039846D0A88}" type="presOf" srcId="{D049336E-53B7-4724-ADAD-EBF81DBC3F0F}" destId="{925AD94C-CB63-4D15-B3A9-F9288EE460F7}" srcOrd="1" destOrd="0" presId="urn:microsoft.com/office/officeart/2005/8/layout/chart3"/>
    <dgm:cxn modelId="{AA04E5F0-45D8-4C4E-A916-1C64B713E4FC}" type="presOf" srcId="{0D5BEDC3-A63A-4300-8ADD-56A47DE8D6D1}" destId="{70580A2D-BDFA-41EF-83F5-DF3072504320}" srcOrd="0" destOrd="0" presId="urn:microsoft.com/office/officeart/2005/8/layout/chart3"/>
    <dgm:cxn modelId="{3E9A0C14-C977-4336-954B-09A2025A68B3}" srcId="{0D5BEDC3-A63A-4300-8ADD-56A47DE8D6D1}" destId="{D049336E-53B7-4724-ADAD-EBF81DBC3F0F}" srcOrd="1" destOrd="0" parTransId="{675807DE-0DC9-4D1E-8C98-DEB3E7CB8766}" sibTransId="{F91CE30F-0DB6-4824-BF84-B9180D943242}"/>
    <dgm:cxn modelId="{76718999-C096-4340-8857-0344C35EED3C}" type="presOf" srcId="{FAC96BBC-E70B-4A01-A869-009A30B96857}" destId="{9B848C34-4BFB-4D45-923A-E6F682FCFCCA}" srcOrd="0" destOrd="0" presId="urn:microsoft.com/office/officeart/2005/8/layout/chart3"/>
    <dgm:cxn modelId="{D27F705F-8A14-4D79-B65C-FD314DE29ADC}" type="presOf" srcId="{D049336E-53B7-4724-ADAD-EBF81DBC3F0F}" destId="{4EC56D41-A0D2-49E4-89E2-7E20D92B96E5}" srcOrd="0" destOrd="0" presId="urn:microsoft.com/office/officeart/2005/8/layout/chart3"/>
    <dgm:cxn modelId="{55D788FE-ABF2-41A7-81F9-843AF6136521}" srcId="{0D5BEDC3-A63A-4300-8ADD-56A47DE8D6D1}" destId="{FAC96BBC-E70B-4A01-A869-009A30B96857}" srcOrd="2" destOrd="0" parTransId="{710C1B2A-4DE4-4FDE-A263-6F4892C1B314}" sibTransId="{36C23821-42A8-444C-9E19-A24544EA183D}"/>
    <dgm:cxn modelId="{19152D1E-24EB-44A9-9771-CA3D547EC2AC}" srcId="{0D5BEDC3-A63A-4300-8ADD-56A47DE8D6D1}" destId="{457B5753-BE04-4427-BF43-78D2E082050F}" srcOrd="0" destOrd="0" parTransId="{AFA47B3D-22BF-4A9D-BA2E-33061659EF65}" sibTransId="{E818318C-F7C5-47FE-978B-20F3D0BE98A5}"/>
    <dgm:cxn modelId="{1A93B0E5-06F9-4018-94FF-3CED9F2B8476}" type="presOf" srcId="{457B5753-BE04-4427-BF43-78D2E082050F}" destId="{4F669CC3-7B5B-4B7B-A754-47B608F8F562}" srcOrd="0" destOrd="0" presId="urn:microsoft.com/office/officeart/2005/8/layout/chart3"/>
    <dgm:cxn modelId="{C08FC941-1500-496C-B61E-2A2074716206}" type="presParOf" srcId="{70580A2D-BDFA-41EF-83F5-DF3072504320}" destId="{4F669CC3-7B5B-4B7B-A754-47B608F8F562}" srcOrd="0" destOrd="0" presId="urn:microsoft.com/office/officeart/2005/8/layout/chart3"/>
    <dgm:cxn modelId="{9B1F4C59-BABB-4366-AFD5-8404B14DB167}" type="presParOf" srcId="{70580A2D-BDFA-41EF-83F5-DF3072504320}" destId="{135D9BB0-4F71-44C6-BEE3-E199E561AD2B}" srcOrd="1" destOrd="0" presId="urn:microsoft.com/office/officeart/2005/8/layout/chart3"/>
    <dgm:cxn modelId="{F45C001E-1963-4F82-9548-7F9618674B40}" type="presParOf" srcId="{70580A2D-BDFA-41EF-83F5-DF3072504320}" destId="{4EC56D41-A0D2-49E4-89E2-7E20D92B96E5}" srcOrd="2" destOrd="0" presId="urn:microsoft.com/office/officeart/2005/8/layout/chart3"/>
    <dgm:cxn modelId="{0FC50768-A6DD-4A84-9D88-A21F03ED621B}" type="presParOf" srcId="{70580A2D-BDFA-41EF-83F5-DF3072504320}" destId="{925AD94C-CB63-4D15-B3A9-F9288EE460F7}" srcOrd="3" destOrd="0" presId="urn:microsoft.com/office/officeart/2005/8/layout/chart3"/>
    <dgm:cxn modelId="{16A695DF-BC9E-4BBB-B798-3E21D5DD5C75}" type="presParOf" srcId="{70580A2D-BDFA-41EF-83F5-DF3072504320}" destId="{9B848C34-4BFB-4D45-923A-E6F682FCFCCA}" srcOrd="4" destOrd="0" presId="urn:microsoft.com/office/officeart/2005/8/layout/chart3"/>
    <dgm:cxn modelId="{9172DC5A-4433-44CF-B9AA-4A2D73FB591B}" type="presParOf" srcId="{70580A2D-BDFA-41EF-83F5-DF3072504320}" destId="{6C06388F-54D5-427C-8AC6-496EBCE30733}" srcOrd="5" destOrd="0" presId="urn:microsoft.com/office/officeart/2005/8/layout/chart3"/>
  </dgm:cxnLst>
  <dgm:bg>
    <a:effectLst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69CC3-7B5B-4B7B-A754-47B608F8F562}">
      <dsp:nvSpPr>
        <dsp:cNvPr id="0" name=""/>
        <dsp:cNvSpPr/>
      </dsp:nvSpPr>
      <dsp:spPr>
        <a:xfrm>
          <a:off x="1112236" y="226125"/>
          <a:ext cx="3010558" cy="2927675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</a:t>
          </a:r>
          <a:r>
            <a:rPr lang="fr-FR" sz="11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scientifique et technique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</a:p>
      </dsp:txBody>
      <dsp:txXfrm>
        <a:off x="2898634" y="909267"/>
        <a:ext cx="722267" cy="690059"/>
      </dsp:txXfrm>
    </dsp:sp>
    <dsp:sp modelId="{4EC56D41-A0D2-49E4-89E2-7E20D92B96E5}">
      <dsp:nvSpPr>
        <dsp:cNvPr id="0" name=""/>
        <dsp:cNvSpPr/>
      </dsp:nvSpPr>
      <dsp:spPr>
        <a:xfrm>
          <a:off x="1124027" y="294550"/>
          <a:ext cx="2927675" cy="2927675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</a:t>
          </a:r>
          <a:r>
            <a:rPr lang="fr-FR" sz="11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socioculturelle</a:t>
          </a:r>
          <a:r>
            <a:rPr lang="fr-FR" sz="110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</a:p>
      </dsp:txBody>
      <dsp:txXfrm>
        <a:off x="2119609" y="2274482"/>
        <a:ext cx="936510" cy="640769"/>
      </dsp:txXfrm>
    </dsp:sp>
    <dsp:sp modelId="{9B848C34-4BFB-4D45-923A-E6F682FCFCCA}">
      <dsp:nvSpPr>
        <dsp:cNvPr id="0" name=""/>
        <dsp:cNvSpPr/>
      </dsp:nvSpPr>
      <dsp:spPr>
        <a:xfrm>
          <a:off x="1079380" y="226130"/>
          <a:ext cx="2927675" cy="2927675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100" b="0" kern="120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FR" sz="1100" b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 </a:t>
          </a:r>
          <a:r>
            <a:rPr lang="fr-FR" sz="1100" b="1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ingénierie-design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050" b="1" kern="120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050" b="1" kern="120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050" b="1" kern="120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538527" y="944125"/>
        <a:ext cx="702382" cy="690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69CC3-7B5B-4B7B-A754-47B608F8F562}">
      <dsp:nvSpPr>
        <dsp:cNvPr id="0" name=""/>
        <dsp:cNvSpPr/>
      </dsp:nvSpPr>
      <dsp:spPr>
        <a:xfrm>
          <a:off x="1362118" y="305744"/>
          <a:ext cx="3604019" cy="3403572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</a:t>
          </a:r>
          <a:r>
            <a:rPr lang="fr-FR" sz="14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  <a:r>
            <a:rPr lang="fr-FR" sz="13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scientifique</a:t>
          </a:r>
          <a:r>
            <a:rPr lang="fr-FR" sz="14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et </a:t>
          </a:r>
          <a:r>
            <a:rPr lang="fr-FR" sz="1400" b="1" kern="1200" dirty="0" smtClean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technique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3500663" y="1099931"/>
        <a:ext cx="864644" cy="802230"/>
      </dsp:txXfrm>
    </dsp:sp>
    <dsp:sp modelId="{4EC56D41-A0D2-49E4-89E2-7E20D92B96E5}">
      <dsp:nvSpPr>
        <dsp:cNvPr id="0" name=""/>
        <dsp:cNvSpPr/>
      </dsp:nvSpPr>
      <dsp:spPr>
        <a:xfrm>
          <a:off x="1357610" y="245420"/>
          <a:ext cx="3540726" cy="3691088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</a:t>
          </a:r>
          <a:r>
            <a:rPr lang="fr-FR" sz="14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socioculturelle</a:t>
          </a:r>
          <a:br>
            <a:rPr lang="fr-FR" sz="14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</a:br>
          <a:r>
            <a:rPr lang="fr-FR" sz="12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Développement Durable</a:t>
          </a:r>
          <a:endParaRPr lang="fr-FR" sz="12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561667" y="2741634"/>
        <a:ext cx="1132613" cy="807855"/>
      </dsp:txXfrm>
    </dsp:sp>
    <dsp:sp modelId="{9B848C34-4BFB-4D45-923A-E6F682FCFCCA}">
      <dsp:nvSpPr>
        <dsp:cNvPr id="0" name=""/>
        <dsp:cNvSpPr/>
      </dsp:nvSpPr>
      <dsp:spPr>
        <a:xfrm>
          <a:off x="1263473" y="305769"/>
          <a:ext cx="3620119" cy="3403536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1778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FR" sz="1400" b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Dimension </a:t>
          </a:r>
          <a:r>
            <a:rPr lang="fr-FR" sz="1400" b="1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ingénierie-design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200" b="1" kern="120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200" b="1" kern="120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200" b="1" kern="120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1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831217" y="1140466"/>
        <a:ext cx="868506" cy="8022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69CC3-7B5B-4B7B-A754-47B608F8F562}">
      <dsp:nvSpPr>
        <dsp:cNvPr id="0" name=""/>
        <dsp:cNvSpPr/>
      </dsp:nvSpPr>
      <dsp:spPr>
        <a:xfrm>
          <a:off x="1179999" y="286280"/>
          <a:ext cx="3811442" cy="3706510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rgbClr val="C0504D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  <a:endParaRPr lang="fr-FR" sz="1600" b="1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</a:p>
      </dsp:txBody>
      <dsp:txXfrm>
        <a:off x="3441624" y="1151154"/>
        <a:ext cx="914407" cy="873633"/>
      </dsp:txXfrm>
    </dsp:sp>
    <dsp:sp modelId="{4EC56D41-A0D2-49E4-89E2-7E20D92B96E5}">
      <dsp:nvSpPr>
        <dsp:cNvPr id="0" name=""/>
        <dsp:cNvSpPr/>
      </dsp:nvSpPr>
      <dsp:spPr>
        <a:xfrm>
          <a:off x="1194927" y="372908"/>
          <a:ext cx="3706510" cy="3706510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rgbClr val="9BBB59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0" kern="120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  <a:endParaRPr lang="fr-FR" sz="16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2455360" y="2879551"/>
        <a:ext cx="1185644" cy="811231"/>
      </dsp:txXfrm>
    </dsp:sp>
    <dsp:sp modelId="{9B848C34-4BFB-4D45-923A-E6F682FCFCCA}">
      <dsp:nvSpPr>
        <dsp:cNvPr id="0" name=""/>
        <dsp:cNvSpPr/>
      </dsp:nvSpPr>
      <dsp:spPr>
        <a:xfrm>
          <a:off x="1138402" y="286287"/>
          <a:ext cx="3706510" cy="3706510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rgbClr val="8064A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1778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FR" sz="1400" b="0" kern="1200" baseline="0" dirty="0">
              <a:solidFill>
                <a:sysClr val="windowText" lastClr="000000"/>
              </a:solidFill>
              <a:latin typeface="Calibri"/>
              <a:ea typeface="+mn-ea"/>
              <a:cs typeface="+mn-cs"/>
            </a:rPr>
            <a:t> </a:t>
          </a:r>
          <a:endParaRPr lang="fr-FR" sz="1400" b="1" kern="120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200" b="1" kern="120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200" b="1" kern="120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200" b="1" kern="1200" baseline="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100" kern="1200" dirty="0">
            <a:solidFill>
              <a:sysClr val="windowText" lastClr="000000"/>
            </a:solidFill>
            <a:latin typeface="Calibri"/>
            <a:ea typeface="+mn-ea"/>
            <a:cs typeface="+mn-cs"/>
          </a:endParaRPr>
        </a:p>
      </dsp:txBody>
      <dsp:txXfrm>
        <a:off x="1719694" y="1195287"/>
        <a:ext cx="889234" cy="873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0811-B1B8-0E45-BC79-31297C45F462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093E-77F9-7140-9B66-203546D3E4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68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F093E-77F9-7140-9B66-203546D3E40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4840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F093E-77F9-7140-9B66-203546D3E404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279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80930"/>
            <a:ext cx="7772400" cy="317058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Archive" charset="0"/>
                <a:ea typeface="Archive" charset="0"/>
                <a:cs typeface="Archive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51512"/>
            <a:ext cx="7772400" cy="97403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651" y="526774"/>
            <a:ext cx="8060635" cy="1298851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chive" charset="0"/>
                <a:ea typeface="Archive" charset="0"/>
                <a:cs typeface="Archive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61" y="2604052"/>
            <a:ext cx="8259417" cy="357291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8268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C39AD-C27C-DC4E-91E5-B139DFB1C82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2" y="437532"/>
            <a:ext cx="8259832" cy="874434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accent1"/>
                </a:solidFill>
                <a:latin typeface="Archive" charset="0"/>
                <a:ea typeface="Archive" charset="0"/>
                <a:cs typeface="Archive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20688"/>
            <a:ext cx="7886700" cy="392595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38538" y="635299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C39AD-C27C-DC4E-91E5-B139DFB1C82A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20161-A64A-1B4E-BB6C-EE10084B857B}" type="datetimeFigureOut">
              <a:rPr lang="fr-FR" smtClean="0"/>
              <a:t>15/02/2019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C39AD-C27C-DC4E-91E5-B139DFB1C8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03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diagramColors" Target="../diagrams/colors1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9.png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12.png"/><Relationship Id="rId9" Type="http://schemas.openxmlformats.org/officeDocument/2006/relationships/diagramData" Target="../diagrams/data1.xml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3.xml"/><Relationship Id="rId7" Type="http://schemas.openxmlformats.org/officeDocument/2006/relationships/diagramColors" Target="../diagrams/colors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25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24.png"/><Relationship Id="rId4" Type="http://schemas.openxmlformats.org/officeDocument/2006/relationships/diagramData" Target="../diagrams/data3.xml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3.xml"/><Relationship Id="rId7" Type="http://schemas.openxmlformats.org/officeDocument/2006/relationships/diagramColors" Target="../diagrams/colors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5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24.png"/><Relationship Id="rId4" Type="http://schemas.openxmlformats.org/officeDocument/2006/relationships/diagramData" Target="../diagrams/data4.xml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Document_Microsoft_Word1.docx"/><Relationship Id="rId5" Type="http://schemas.openxmlformats.org/officeDocument/2006/relationships/oleObject" Target="../embeddings/oleObject2.bin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Séminaire STI2D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sz="2800" dirty="0" smtClean="0"/>
              <a:t>Lycée Diderot </a:t>
            </a:r>
          </a:p>
          <a:p>
            <a:r>
              <a:rPr lang="fr-FR" dirty="0" smtClean="0"/>
              <a:t>15 février 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45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322" y="360476"/>
            <a:ext cx="8259832" cy="874434"/>
          </a:xfrm>
        </p:spPr>
        <p:txBody>
          <a:bodyPr>
            <a:normAutofit/>
          </a:bodyPr>
          <a:lstStyle/>
          <a:p>
            <a:r>
              <a:rPr lang="fr-FR" dirty="0"/>
              <a:t>L</a:t>
            </a:r>
            <a:r>
              <a:rPr lang="fr-FR" dirty="0" smtClean="0"/>
              <a:t>es enseignements de la filière STI2D</a:t>
            </a:r>
            <a:endParaRPr lang="fr-FR" dirty="0"/>
          </a:p>
        </p:txBody>
      </p:sp>
      <p:sp>
        <p:nvSpPr>
          <p:cNvPr id="4" name="Espace réservé du contenu 4"/>
          <p:cNvSpPr txBox="1">
            <a:spLocks/>
          </p:cNvSpPr>
          <p:nvPr/>
        </p:nvSpPr>
        <p:spPr>
          <a:xfrm>
            <a:off x="591076" y="1339941"/>
            <a:ext cx="3762984" cy="414172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2200" dirty="0" smtClean="0"/>
              <a:t>Français (3h)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2200" dirty="0" smtClean="0"/>
              <a:t>Histoire-Géographie (1h30)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2200" dirty="0" smtClean="0"/>
              <a:t>LVA + LVB + ETLVA (4h)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2200" dirty="0" smtClean="0"/>
              <a:t>EPS (2h)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2200" dirty="0" smtClean="0"/>
              <a:t>Mathématiques (3h)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2200" dirty="0" smtClean="0"/>
              <a:t>EMC (18h/an)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endParaRPr lang="fr-FR" sz="1000" dirty="0" smtClean="0"/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fr-FR" sz="2200" b="1" dirty="0" smtClean="0"/>
              <a:t>I</a:t>
            </a:r>
            <a:r>
              <a:rPr lang="fr-FR" sz="2200" dirty="0" smtClean="0"/>
              <a:t>nnovation </a:t>
            </a:r>
            <a:r>
              <a:rPr lang="fr-FR" sz="2200" b="1" dirty="0" smtClean="0"/>
              <a:t>T</a:t>
            </a:r>
            <a:r>
              <a:rPr lang="fr-FR" sz="2200" dirty="0" smtClean="0"/>
              <a:t>echnologique (3h)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fr-FR" sz="2200" b="1" dirty="0" smtClean="0"/>
              <a:t>I</a:t>
            </a:r>
            <a:r>
              <a:rPr lang="fr-FR" sz="2200" dirty="0" smtClean="0"/>
              <a:t>ngénierie et </a:t>
            </a:r>
            <a:r>
              <a:rPr lang="fr-FR" sz="2200" b="1" dirty="0" smtClean="0"/>
              <a:t>D</a:t>
            </a:r>
            <a:r>
              <a:rPr lang="fr-FR" sz="2200" dirty="0" smtClean="0"/>
              <a:t>éveloppement </a:t>
            </a:r>
            <a:r>
              <a:rPr lang="fr-FR" sz="2200" b="1" dirty="0" smtClean="0"/>
              <a:t>D</a:t>
            </a:r>
            <a:r>
              <a:rPr lang="fr-FR" sz="2200" dirty="0" smtClean="0"/>
              <a:t>urable  (9h)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fr-FR" sz="2200" dirty="0" smtClean="0"/>
              <a:t>Physique-chimie et mathématiques (6h)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endParaRPr lang="fr-FR" sz="1000" dirty="0" smtClean="0"/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2200" dirty="0" smtClean="0"/>
              <a:t>Enseignement optionnel (3h)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780046" y="1388182"/>
            <a:ext cx="3325091" cy="1971354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712745" y="1329055"/>
            <a:ext cx="3970784" cy="415260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fr-FR" sz="2000" dirty="0"/>
              <a:t>Philosophie (2h)</a:t>
            </a:r>
          </a:p>
          <a:p>
            <a:pPr marL="0" indent="0" algn="ctr" defTabSz="4572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fr-FR" sz="2000" dirty="0"/>
              <a:t>Histoire-Géographie (1h30)</a:t>
            </a:r>
          </a:p>
          <a:p>
            <a:pPr marL="0" indent="0" algn="ctr" defTabSz="4572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fr-FR" sz="2000" dirty="0"/>
              <a:t>LVA + LVB + ETLVA (4h)</a:t>
            </a:r>
          </a:p>
          <a:p>
            <a:pPr marL="0" indent="0" algn="ctr" defTabSz="4572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fr-FR" sz="2000" dirty="0"/>
              <a:t>EPS (2h)</a:t>
            </a:r>
          </a:p>
          <a:p>
            <a:pPr marL="0" indent="0" algn="ctr" defTabSz="4572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fr-FR" sz="2000" dirty="0"/>
              <a:t>Mathématiques (3h)</a:t>
            </a:r>
          </a:p>
          <a:p>
            <a:pPr marL="0" indent="0" algn="ctr" defTabSz="4572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fr-FR" sz="2000" dirty="0"/>
              <a:t>EMC (18h/an)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endParaRPr lang="fr-FR" sz="10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fr-FR" sz="2000" dirty="0" smtClean="0"/>
              <a:t>Ingénierie, Innovation et Développement </a:t>
            </a:r>
            <a:r>
              <a:rPr lang="fr-FR" sz="2000" smtClean="0"/>
              <a:t>Durable </a:t>
            </a:r>
            <a:r>
              <a:rPr lang="fr-FR" sz="2000" smtClean="0"/>
              <a:t>(12h</a:t>
            </a:r>
            <a:r>
              <a:rPr lang="fr-FR" sz="2000" dirty="0" smtClean="0"/>
              <a:t>)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fr-FR" sz="2000" dirty="0"/>
              <a:t>Physique-chimie et mathématiques (6h)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endParaRPr lang="fr-FR" sz="900" dirty="0"/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2000" dirty="0"/>
              <a:t>Enseignement optionnel (3h</a:t>
            </a:r>
            <a:r>
              <a:rPr lang="fr-FR" sz="2000" dirty="0" smtClean="0"/>
              <a:t>)</a:t>
            </a:r>
            <a:endParaRPr lang="fr-FR" sz="20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023262" y="1388182"/>
            <a:ext cx="3265714" cy="1971354"/>
          </a:xfrm>
          <a:prstGeom prst="round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780046" y="4976155"/>
            <a:ext cx="3325091" cy="402065"/>
          </a:xfrm>
          <a:prstGeom prst="roundRect">
            <a:avLst/>
          </a:prstGeom>
          <a:noFill/>
          <a:ln w="381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023262" y="4976155"/>
            <a:ext cx="3265714" cy="402064"/>
          </a:xfrm>
          <a:prstGeom prst="roundRect">
            <a:avLst/>
          </a:prstGeom>
          <a:noFill/>
          <a:ln w="381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174981" y="5438191"/>
            <a:ext cx="258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 de première</a:t>
            </a:r>
            <a:endParaRPr lang="fr-FR" sz="2000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404711" y="5438191"/>
            <a:ext cx="258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 de terminale</a:t>
            </a:r>
            <a:endParaRPr lang="fr-FR" sz="2000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èche droite 11"/>
          <p:cNvSpPr/>
          <p:nvPr/>
        </p:nvSpPr>
        <p:spPr>
          <a:xfrm>
            <a:off x="4200973" y="3723277"/>
            <a:ext cx="732530" cy="32837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 rot="-5400000">
            <a:off x="-249446" y="3956316"/>
            <a:ext cx="1400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spécialités</a:t>
            </a:r>
            <a:endParaRPr lang="fr-FR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919934" y="5847903"/>
            <a:ext cx="5294608" cy="83099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Accompagnement à l’orientation (54h/an)</a:t>
            </a:r>
          </a:p>
          <a:p>
            <a:r>
              <a:rPr lang="fr-FR" sz="1600" dirty="0" smtClean="0"/>
              <a:t>Enveloppe (14/29) : AP, Vie de classe, Groupes à effectifs réduits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81188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</a:t>
            </a:r>
            <a:r>
              <a:rPr lang="fr-FR" dirty="0" smtClean="0"/>
              <a:t>volution des horaires en STI2D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70BD736-BF78-AD4F-9BD5-7FE3EB5519AB}"/>
              </a:ext>
            </a:extLst>
          </p:cNvPr>
          <p:cNvSpPr/>
          <p:nvPr/>
        </p:nvSpPr>
        <p:spPr>
          <a:xfrm>
            <a:off x="4778255" y="3484676"/>
            <a:ext cx="3735826" cy="148790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Terminale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BE380F-4E02-D943-944D-000F972F12DC}"/>
              </a:ext>
            </a:extLst>
          </p:cNvPr>
          <p:cNvSpPr/>
          <p:nvPr/>
        </p:nvSpPr>
        <p:spPr>
          <a:xfrm>
            <a:off x="1267546" y="3484676"/>
            <a:ext cx="3474650" cy="148790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Première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C7B9914-C71C-7240-9A63-4D6303FFEC60}"/>
              </a:ext>
            </a:extLst>
          </p:cNvPr>
          <p:cNvSpPr/>
          <p:nvPr/>
        </p:nvSpPr>
        <p:spPr>
          <a:xfrm>
            <a:off x="1556100" y="3831336"/>
            <a:ext cx="878434" cy="8718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219D2F7-E57E-6B41-8914-848AA927463B}"/>
              </a:ext>
            </a:extLst>
          </p:cNvPr>
          <p:cNvSpPr/>
          <p:nvPr/>
        </p:nvSpPr>
        <p:spPr>
          <a:xfrm>
            <a:off x="2434674" y="3831336"/>
            <a:ext cx="2286148" cy="8718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I2D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19FA0F8-0AEC-8849-9830-96480BE48692}"/>
              </a:ext>
            </a:extLst>
          </p:cNvPr>
          <p:cNvSpPr/>
          <p:nvPr/>
        </p:nvSpPr>
        <p:spPr>
          <a:xfrm>
            <a:off x="4798484" y="3831336"/>
            <a:ext cx="3164722" cy="8718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2I2D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755C01E-B637-C14F-80EE-0ED765EE98F3}"/>
              </a:ext>
            </a:extLst>
          </p:cNvPr>
          <p:cNvSpPr/>
          <p:nvPr/>
        </p:nvSpPr>
        <p:spPr>
          <a:xfrm>
            <a:off x="1827211" y="465150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1BCACFE-BE16-1E4A-A41F-6C0274A49C18}"/>
              </a:ext>
            </a:extLst>
          </p:cNvPr>
          <p:cNvSpPr/>
          <p:nvPr/>
        </p:nvSpPr>
        <p:spPr>
          <a:xfrm>
            <a:off x="3941408" y="4656290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9h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5A127E5-1A48-0F4F-A6BC-F8D7F6993EF3}"/>
              </a:ext>
            </a:extLst>
          </p:cNvPr>
          <p:cNvSpPr/>
          <p:nvPr/>
        </p:nvSpPr>
        <p:spPr>
          <a:xfrm>
            <a:off x="6732290" y="4651505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12h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E2F61D7-4711-274E-9B69-63968D9A8CAB}"/>
              </a:ext>
            </a:extLst>
          </p:cNvPr>
          <p:cNvSpPr/>
          <p:nvPr/>
        </p:nvSpPr>
        <p:spPr>
          <a:xfrm>
            <a:off x="3426952" y="3483384"/>
            <a:ext cx="519583" cy="352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12h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C29240D-3A38-4F49-98B6-12AE2D0C438A}"/>
              </a:ext>
            </a:extLst>
          </p:cNvPr>
          <p:cNvSpPr/>
          <p:nvPr/>
        </p:nvSpPr>
        <p:spPr>
          <a:xfrm>
            <a:off x="616449" y="3481750"/>
            <a:ext cx="651027" cy="347734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C4F5C1C-DF37-9645-AC9C-B979DBD42567}"/>
              </a:ext>
            </a:extLst>
          </p:cNvPr>
          <p:cNvSpPr/>
          <p:nvPr/>
        </p:nvSpPr>
        <p:spPr>
          <a:xfrm>
            <a:off x="7121631" y="3481750"/>
            <a:ext cx="519583" cy="352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12h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3E9AA74-AC36-3E42-A7D6-090B957221DE}"/>
              </a:ext>
            </a:extLst>
          </p:cNvPr>
          <p:cNvSpPr/>
          <p:nvPr/>
        </p:nvSpPr>
        <p:spPr>
          <a:xfrm>
            <a:off x="4778255" y="1921904"/>
            <a:ext cx="3735826" cy="148790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Terminale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CA7C2A9-3183-CC41-B38D-5FDE1850F3A3}"/>
              </a:ext>
            </a:extLst>
          </p:cNvPr>
          <p:cNvSpPr/>
          <p:nvPr/>
        </p:nvSpPr>
        <p:spPr>
          <a:xfrm>
            <a:off x="1267546" y="1924596"/>
            <a:ext cx="3474651" cy="148790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Première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DCD751C-7A73-ED44-B35F-A7C24598CB25}"/>
              </a:ext>
            </a:extLst>
          </p:cNvPr>
          <p:cNvSpPr/>
          <p:nvPr/>
        </p:nvSpPr>
        <p:spPr>
          <a:xfrm>
            <a:off x="1556099" y="2244216"/>
            <a:ext cx="1870852" cy="8718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ETT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22410BF-238C-D748-A87F-9A769BD2D0BB}"/>
              </a:ext>
            </a:extLst>
          </p:cNvPr>
          <p:cNvSpPr/>
          <p:nvPr/>
        </p:nvSpPr>
        <p:spPr>
          <a:xfrm>
            <a:off x="3426952" y="2244215"/>
            <a:ext cx="1293871" cy="87186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Spé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80AD5E2-3D62-AC48-B0E2-1D0387DE48C1}"/>
              </a:ext>
            </a:extLst>
          </p:cNvPr>
          <p:cNvSpPr/>
          <p:nvPr/>
        </p:nvSpPr>
        <p:spPr>
          <a:xfrm>
            <a:off x="1827211" y="3116080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7h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9789403-FE79-8440-A728-3F2E250F0514}"/>
              </a:ext>
            </a:extLst>
          </p:cNvPr>
          <p:cNvSpPr/>
          <p:nvPr/>
        </p:nvSpPr>
        <p:spPr>
          <a:xfrm>
            <a:off x="3941408" y="312086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451BF3D-ECC7-BD49-8463-15AC9187E80D}"/>
              </a:ext>
            </a:extLst>
          </p:cNvPr>
          <p:cNvSpPr/>
          <p:nvPr/>
        </p:nvSpPr>
        <p:spPr>
          <a:xfrm>
            <a:off x="4798485" y="2244215"/>
            <a:ext cx="1159517" cy="8718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ETT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E42859E-F551-BE4E-99C3-98AF46C62D56}"/>
              </a:ext>
            </a:extLst>
          </p:cNvPr>
          <p:cNvSpPr/>
          <p:nvPr/>
        </p:nvSpPr>
        <p:spPr>
          <a:xfrm>
            <a:off x="5958003" y="2244214"/>
            <a:ext cx="2380288" cy="87186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/>
              <a:t>Spé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41FCCFB-B4DD-F141-B5CA-49DB6EAD0AD6}"/>
              </a:ext>
            </a:extLst>
          </p:cNvPr>
          <p:cNvSpPr/>
          <p:nvPr/>
        </p:nvSpPr>
        <p:spPr>
          <a:xfrm>
            <a:off x="5246667" y="3116079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4C5965F9-5C13-2747-9FE7-459FC9E25D94}"/>
              </a:ext>
            </a:extLst>
          </p:cNvPr>
          <p:cNvSpPr/>
          <p:nvPr/>
        </p:nvSpPr>
        <p:spPr>
          <a:xfrm>
            <a:off x="6844773" y="312086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9h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04A928D-B92C-774C-999F-82F286AA3E4A}"/>
              </a:ext>
            </a:extLst>
          </p:cNvPr>
          <p:cNvSpPr/>
          <p:nvPr/>
        </p:nvSpPr>
        <p:spPr>
          <a:xfrm>
            <a:off x="619424" y="1926474"/>
            <a:ext cx="651027" cy="347734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9AB86AE-07BB-8043-8255-465D16BE5EEE}"/>
              </a:ext>
            </a:extLst>
          </p:cNvPr>
          <p:cNvSpPr/>
          <p:nvPr/>
        </p:nvSpPr>
        <p:spPr>
          <a:xfrm>
            <a:off x="3390895" y="1921846"/>
            <a:ext cx="519583" cy="352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12h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10DAFF5-71A5-4E49-AAB4-C6C1D8F9EE12}"/>
              </a:ext>
            </a:extLst>
          </p:cNvPr>
          <p:cNvSpPr/>
          <p:nvPr/>
        </p:nvSpPr>
        <p:spPr>
          <a:xfrm>
            <a:off x="7085574" y="1920212"/>
            <a:ext cx="519583" cy="352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14h</a:t>
            </a:r>
          </a:p>
        </p:txBody>
      </p:sp>
    </p:spTree>
    <p:extLst>
      <p:ext uri="{BB962C8B-B14F-4D97-AF65-F5344CB8AC3E}">
        <p14:creationId xmlns:p14="http://schemas.microsoft.com/office/powerpoint/2010/main" val="17094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horaires d’enseignement élève en STI2D</a:t>
            </a:r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xmlns="" id="{9D0BCB20-EB4D-5D4E-A66D-02B16DF1E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55279"/>
              </p:ext>
            </p:extLst>
          </p:nvPr>
        </p:nvGraphicFramePr>
        <p:xfrm>
          <a:off x="647271" y="1310656"/>
          <a:ext cx="7942003" cy="1989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7363">
                  <a:extLst>
                    <a:ext uri="{9D8B030D-6E8A-4147-A177-3AD203B41FA5}">
                      <a16:colId xmlns:a16="http://schemas.microsoft.com/office/drawing/2014/main" xmlns="" val="1067735824"/>
                    </a:ext>
                  </a:extLst>
                </a:gridCol>
                <a:gridCol w="764330">
                  <a:extLst>
                    <a:ext uri="{9D8B030D-6E8A-4147-A177-3AD203B41FA5}">
                      <a16:colId xmlns:a16="http://schemas.microsoft.com/office/drawing/2014/main" xmlns="" val="2652620500"/>
                    </a:ext>
                  </a:extLst>
                </a:gridCol>
                <a:gridCol w="764330">
                  <a:extLst>
                    <a:ext uri="{9D8B030D-6E8A-4147-A177-3AD203B41FA5}">
                      <a16:colId xmlns:a16="http://schemas.microsoft.com/office/drawing/2014/main" xmlns="" val="3736854058"/>
                    </a:ext>
                  </a:extLst>
                </a:gridCol>
                <a:gridCol w="764330">
                  <a:extLst>
                    <a:ext uri="{9D8B030D-6E8A-4147-A177-3AD203B41FA5}">
                      <a16:colId xmlns:a16="http://schemas.microsoft.com/office/drawing/2014/main" xmlns="" val="1548809762"/>
                    </a:ext>
                  </a:extLst>
                </a:gridCol>
                <a:gridCol w="764330">
                  <a:extLst>
                    <a:ext uri="{9D8B030D-6E8A-4147-A177-3AD203B41FA5}">
                      <a16:colId xmlns:a16="http://schemas.microsoft.com/office/drawing/2014/main" xmlns="" val="2000312893"/>
                    </a:ext>
                  </a:extLst>
                </a:gridCol>
                <a:gridCol w="764330">
                  <a:extLst>
                    <a:ext uri="{9D8B030D-6E8A-4147-A177-3AD203B41FA5}">
                      <a16:colId xmlns:a16="http://schemas.microsoft.com/office/drawing/2014/main" xmlns="" val="2499892227"/>
                    </a:ext>
                  </a:extLst>
                </a:gridCol>
                <a:gridCol w="764330">
                  <a:extLst>
                    <a:ext uri="{9D8B030D-6E8A-4147-A177-3AD203B41FA5}">
                      <a16:colId xmlns:a16="http://schemas.microsoft.com/office/drawing/2014/main" xmlns="" val="3498992754"/>
                    </a:ext>
                  </a:extLst>
                </a:gridCol>
                <a:gridCol w="764330">
                  <a:extLst>
                    <a:ext uri="{9D8B030D-6E8A-4147-A177-3AD203B41FA5}">
                      <a16:colId xmlns:a16="http://schemas.microsoft.com/office/drawing/2014/main" xmlns="" val="4183897318"/>
                    </a:ext>
                  </a:extLst>
                </a:gridCol>
                <a:gridCol w="764330">
                  <a:extLst>
                    <a:ext uri="{9D8B030D-6E8A-4147-A177-3AD203B41FA5}">
                      <a16:colId xmlns:a16="http://schemas.microsoft.com/office/drawing/2014/main" xmlns="" val="1995972925"/>
                    </a:ext>
                  </a:extLst>
                </a:gridCol>
              </a:tblGrid>
              <a:tr h="18668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 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2011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2019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4925172"/>
                  </a:ext>
                </a:extLst>
              </a:tr>
              <a:tr h="39670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 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Première  (h)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Terminale (h)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Total cycle (h)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Total cycle 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Première  (h)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Terminale (h)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Total cycle (h)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Total cycle 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5999971"/>
                  </a:ext>
                </a:extLst>
              </a:tr>
              <a:tr h="18668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Français +Philosophie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8,3%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3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5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7,9%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5975237"/>
                  </a:ext>
                </a:extLst>
              </a:tr>
              <a:tr h="18668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Histoire-géographie + EMC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3,3%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6,3%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8294095"/>
                  </a:ext>
                </a:extLst>
              </a:tr>
              <a:tr h="24852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LVA+LVB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13,3%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12,7%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4165473"/>
                  </a:ext>
                </a:extLst>
              </a:tr>
              <a:tr h="18668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EPS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6,7%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6,3%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4334874"/>
                  </a:ext>
                </a:extLst>
              </a:tr>
              <a:tr h="18668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Math. + Physique-chimie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15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25,0%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18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28,6%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06697418"/>
                  </a:ext>
                </a:extLst>
              </a:tr>
              <a:tr h="18668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STI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>
                          <a:effectLst/>
                        </a:rPr>
                        <a:t>12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14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26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43,3%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12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24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38,1%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9783876"/>
                  </a:ext>
                </a:extLst>
              </a:tr>
              <a:tr h="18668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total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30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30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60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100%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32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31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63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100%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30" marR="9130" marT="91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08240176"/>
                  </a:ext>
                </a:extLst>
              </a:tr>
            </a:tbl>
          </a:graphicData>
        </a:graphic>
      </p:graphicFrame>
      <p:sp>
        <p:nvSpPr>
          <p:cNvPr id="6" name="Flèche gauche 5"/>
          <p:cNvSpPr/>
          <p:nvPr/>
        </p:nvSpPr>
        <p:spPr>
          <a:xfrm>
            <a:off x="6462446" y="3554855"/>
            <a:ext cx="775698" cy="19520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gauche 6"/>
          <p:cNvSpPr/>
          <p:nvPr/>
        </p:nvSpPr>
        <p:spPr>
          <a:xfrm>
            <a:off x="6462446" y="3905402"/>
            <a:ext cx="775698" cy="19520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56" y="3299961"/>
            <a:ext cx="5574371" cy="27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èche droite 25"/>
          <p:cNvSpPr/>
          <p:nvPr/>
        </p:nvSpPr>
        <p:spPr>
          <a:xfrm>
            <a:off x="200346" y="1336685"/>
            <a:ext cx="8712485" cy="2926773"/>
          </a:xfrm>
          <a:prstGeom prst="rightArrow">
            <a:avLst>
              <a:gd name="adj1" fmla="val 50000"/>
              <a:gd name="adj2" fmla="val 41339"/>
            </a:avLst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Ins="72000" rtlCol="0" anchor="ctr"/>
          <a:lstStyle/>
          <a:p>
            <a:pPr algn="r">
              <a:spcBef>
                <a:spcPct val="0"/>
              </a:spcBef>
            </a:pPr>
            <a:endParaRPr lang="fr-FR" sz="2000">
              <a:solidFill>
                <a:schemeClr val="bg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Évolution de l’enseignement STI2D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533956" y="1090899"/>
            <a:ext cx="8039426" cy="4869387"/>
            <a:chOff x="1356109" y="1099691"/>
            <a:chExt cx="7491530" cy="4843124"/>
          </a:xfrm>
        </p:grpSpPr>
        <p:grpSp>
          <p:nvGrpSpPr>
            <p:cNvPr id="5" name="Groupe 4"/>
            <p:cNvGrpSpPr/>
            <p:nvPr/>
          </p:nvGrpSpPr>
          <p:grpSpPr>
            <a:xfrm>
              <a:off x="1356109" y="1099691"/>
              <a:ext cx="3324596" cy="3331508"/>
              <a:chOff x="1773895" y="1763246"/>
              <a:chExt cx="3324596" cy="3331508"/>
            </a:xfrm>
          </p:grpSpPr>
          <p:pic>
            <p:nvPicPr>
              <p:cNvPr id="19" name="Picture 18" descr="C:\Users\user\Documents\My Dropbox\03-Développements\STI2D\Boule-grise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3895" y="1763246"/>
                <a:ext cx="3324596" cy="3331508"/>
              </a:xfrm>
              <a:prstGeom prst="rect">
                <a:avLst/>
              </a:prstGeom>
              <a:noFill/>
              <a:effectLst>
                <a:softEdge rad="127000"/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Ellipse 19"/>
              <p:cNvSpPr/>
              <p:nvPr/>
            </p:nvSpPr>
            <p:spPr>
              <a:xfrm>
                <a:off x="2791037" y="3892436"/>
                <a:ext cx="1336919" cy="1188663"/>
              </a:xfrm>
              <a:prstGeom prst="ellipse">
                <a:avLst/>
              </a:prstGeom>
              <a:solidFill>
                <a:srgbClr val="4F81BD"/>
              </a:solidFill>
              <a:ln w="34925" cap="flat" cmpd="sng" algn="ctr">
                <a:solidFill>
                  <a:srgbClr val="FFFFFF"/>
                </a:solidFill>
                <a:prstDash val="solid"/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cene3d>
                <a:camera prst="perspectiveFront" fov="2700000">
                  <a:rot lat="19086000" lon="18948000" rev="3108000"/>
                </a:camera>
                <a:lightRig rig="threePt" dir="t">
                  <a:rot lat="0" lon="0" rev="0"/>
                </a:lightRig>
              </a:scene3d>
              <a:sp3d extrusionH="38100" prstMaterial="clear">
                <a:bevelT w="260350" h="50800" prst="softRound"/>
                <a:bevelB prst="softRound"/>
              </a:sp3d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La voie de formation</a:t>
                </a:r>
                <a:br>
                  <a:rPr kumimoji="0" lang="fr-F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</a:br>
                <a:r>
                  <a:rPr kumimoji="0" lang="fr-FR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STI2D</a:t>
                </a:r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2555482" y="2352470"/>
                <a:ext cx="912320" cy="881568"/>
              </a:xfrm>
              <a:prstGeom prst="ellipse">
                <a:avLst/>
              </a:prstGeom>
              <a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9525" cap="flat" cmpd="sng" algn="ctr">
                <a:noFill/>
                <a:prstDash val="solid"/>
              </a:ln>
              <a:effectLst/>
              <a:scene3d>
                <a:camera prst="perspectiveFront"/>
                <a:lightRig rig="threePt" dir="t">
                  <a:rot lat="0" lon="0" rev="20400000"/>
                </a:lightRig>
              </a:scene3d>
              <a:sp3d>
                <a:bevelT w="889000" h="381000"/>
              </a:sp3d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3467802" y="2360030"/>
                <a:ext cx="912320" cy="881568"/>
              </a:xfrm>
              <a:prstGeom prst="ellipse">
                <a:avLst/>
              </a:prstGeom>
              <a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9525" cap="flat" cmpd="sng" algn="ctr">
                <a:noFill/>
                <a:prstDash val="solid"/>
              </a:ln>
              <a:effectLst/>
              <a:scene3d>
                <a:camera prst="perspectiveFront"/>
                <a:lightRig rig="threePt" dir="t">
                  <a:rot lat="0" lon="0" rev="20400000"/>
                </a:lightRig>
              </a:scene3d>
              <a:sp3d>
                <a:bevelT w="889000" h="381000"/>
              </a:sp3d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2547865" y="3244478"/>
                <a:ext cx="912320" cy="881568"/>
              </a:xfrm>
              <a:prstGeom prst="ellipse">
                <a:avLst/>
              </a:prstGeom>
              <a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cene3d>
                <a:camera prst="perspectiveFront"/>
                <a:lightRig rig="threePt" dir="t">
                  <a:rot lat="0" lon="0" rev="20400000"/>
                </a:lightRig>
              </a:scene3d>
              <a:sp3d>
                <a:bevelT w="889000" h="381000"/>
              </a:sp3d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3497840" y="3245114"/>
                <a:ext cx="912320" cy="881568"/>
              </a:xfrm>
              <a:prstGeom prst="ellipse">
                <a:avLst/>
              </a:prstGeom>
              <a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9525" cap="flat" cmpd="sng" algn="ctr">
                <a:noFill/>
                <a:prstDash val="solid"/>
              </a:ln>
              <a:effectLst/>
              <a:scene3d>
                <a:camera prst="perspectiveFront"/>
                <a:lightRig rig="threePt" dir="t">
                  <a:rot lat="0" lon="0" rev="20400000"/>
                </a:lightRig>
              </a:scene3d>
              <a:sp3d>
                <a:bevelT w="889000" h="381000"/>
              </a:sp3d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5" name="Picture 4" descr="C:\Users\user\Documents\My Dropbox\03-Développements\STI2D\Illustrations\STI2D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4422" y="2851628"/>
                <a:ext cx="730721" cy="682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e 5"/>
            <p:cNvGrpSpPr/>
            <p:nvPr/>
          </p:nvGrpSpPr>
          <p:grpSpPr>
            <a:xfrm>
              <a:off x="3849759" y="1118363"/>
              <a:ext cx="4997880" cy="3466530"/>
              <a:chOff x="4120818" y="1781918"/>
              <a:chExt cx="4997880" cy="3466530"/>
            </a:xfrm>
          </p:grpSpPr>
          <p:sp>
            <p:nvSpPr>
              <p:cNvPr id="17" name="Ellipse 16"/>
              <p:cNvSpPr>
                <a:spLocks/>
              </p:cNvSpPr>
              <p:nvPr/>
            </p:nvSpPr>
            <p:spPr>
              <a:xfrm>
                <a:off x="6197272" y="3071876"/>
                <a:ext cx="700243" cy="714248"/>
              </a:xfrm>
              <a:prstGeom prst="ellipse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aphicFrame>
            <p:nvGraphicFramePr>
              <p:cNvPr id="18" name="Diagramme 17"/>
              <p:cNvGraphicFramePr>
                <a:graphicFrameLocks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3982260464"/>
                  </p:ext>
                </p:extLst>
              </p:nvPr>
            </p:nvGraphicFramePr>
            <p:xfrm>
              <a:off x="4120818" y="1781918"/>
              <a:ext cx="4997880" cy="346653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p:grpSp>
        <p:sp>
          <p:nvSpPr>
            <p:cNvPr id="7" name="Arrondir un rectangle avec un coin diagonal 6"/>
            <p:cNvSpPr/>
            <p:nvPr/>
          </p:nvSpPr>
          <p:spPr>
            <a:xfrm>
              <a:off x="1438662" y="4810964"/>
              <a:ext cx="2995790" cy="1131851"/>
            </a:xfrm>
            <a:prstGeom prst="round2DiagRect">
              <a:avLst/>
            </a:prstGeom>
            <a:gradFill flip="none" rotWithShape="1">
              <a:gsLst>
                <a:gs pos="0">
                  <a:srgbClr val="5E9EFF">
                    <a:alpha val="0"/>
                  </a:srgbClr>
                </a:gs>
                <a:gs pos="39999">
                  <a:srgbClr val="85C2FF"/>
                </a:gs>
                <a:gs pos="60000">
                  <a:srgbClr val="C4D6EB"/>
                </a:gs>
                <a:gs pos="100000">
                  <a:srgbClr val="4F81BD">
                    <a:lumMod val="40000"/>
                    <a:lumOff val="60000"/>
                  </a:srgb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9050" h="50800"/>
            </a:sp3d>
          </p:spPr>
          <p:txBody>
            <a:bodyPr tIns="0" rtlCol="0" anchor="t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Une</a:t>
              </a:r>
              <a:r>
                <a:rPr kumimoji="0" lang="fr-FR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fr-FR" sz="14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approche technologique et scientifique, dans un espace de travail collaboratif, pour préparer à la poursuite d’études, </a:t>
              </a:r>
              <a:r>
                <a:rPr kumimoji="0" lang="fr-FR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 comprenant et respectant le monde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80901" y="4401971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2011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70178" y="4395888"/>
              <a:ext cx="652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2019</a:t>
              </a:r>
            </a:p>
          </p:txBody>
        </p:sp>
        <p:sp>
          <p:nvSpPr>
            <p:cNvPr id="11" name="Ellipse 10"/>
            <p:cNvSpPr>
              <a:spLocks/>
            </p:cNvSpPr>
            <p:nvPr/>
          </p:nvSpPr>
          <p:spPr>
            <a:xfrm>
              <a:off x="5809329" y="2318219"/>
              <a:ext cx="913592" cy="962813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lIns="36000" tIns="0" rIns="3600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Produit</a:t>
              </a:r>
              <a:endPara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xmlns="" id="{89F4381B-14FA-514E-BCB1-6C252E8C4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0766" y="2897297"/>
              <a:ext cx="349005" cy="216551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xmlns="" id="{8C13415F-FDC5-CA44-B545-9390EDC81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0992" y="2365875"/>
              <a:ext cx="610632" cy="33829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376" y="2891326"/>
              <a:ext cx="394060" cy="282833"/>
            </a:xfrm>
            <a:prstGeom prst="rect">
              <a:avLst/>
            </a:prstGeom>
          </p:spPr>
        </p:pic>
      </p:grpSp>
      <p:sp>
        <p:nvSpPr>
          <p:cNvPr id="27" name="Rectangle à coins arrondis 26"/>
          <p:cNvSpPr/>
          <p:nvPr/>
        </p:nvSpPr>
        <p:spPr>
          <a:xfrm>
            <a:off x="4249501" y="4783174"/>
            <a:ext cx="3500503" cy="113798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r" defTabSz="457200">
              <a:defRPr/>
            </a:pPr>
            <a:r>
              <a:rPr lang="fr-FR" sz="1400" kern="0" dirty="0">
                <a:solidFill>
                  <a:prstClr val="white"/>
                </a:solidFill>
              </a:rPr>
              <a:t>Prédominance de la démarche d’ingénierie </a:t>
            </a:r>
            <a:r>
              <a:rPr lang="fr-FR" sz="1400" b="1" kern="0" dirty="0">
                <a:solidFill>
                  <a:prstClr val="white"/>
                </a:solidFill>
              </a:rPr>
              <a:t>collaborative</a:t>
            </a:r>
            <a:r>
              <a:rPr lang="fr-FR" sz="1400" kern="0" dirty="0">
                <a:solidFill>
                  <a:prstClr val="white"/>
                </a:solidFill>
              </a:rPr>
              <a:t> dans une logique pluridisciplinaire STEM (Science, </a:t>
            </a:r>
            <a:r>
              <a:rPr lang="fr-FR" sz="1400" kern="0" dirty="0" err="1">
                <a:solidFill>
                  <a:prstClr val="white"/>
                </a:solidFill>
              </a:rPr>
              <a:t>Technology</a:t>
            </a:r>
            <a:r>
              <a:rPr lang="fr-FR" sz="1400" kern="0" dirty="0">
                <a:solidFill>
                  <a:prstClr val="white"/>
                </a:solidFill>
              </a:rPr>
              <a:t>, Engineering and </a:t>
            </a:r>
            <a:r>
              <a:rPr lang="fr-FR" sz="1400" kern="0" dirty="0" err="1">
                <a:solidFill>
                  <a:prstClr val="white"/>
                </a:solidFill>
              </a:rPr>
              <a:t>Mathematics</a:t>
            </a:r>
            <a:r>
              <a:rPr lang="fr-FR" sz="1400" kern="0" dirty="0">
                <a:solidFill>
                  <a:prstClr val="white"/>
                </a:solidFill>
              </a:rPr>
              <a:t>)</a:t>
            </a:r>
            <a:endParaRPr lang="fr-FR" sz="1400" kern="0" dirty="0">
              <a:solidFill>
                <a:prstClr val="white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7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322" y="350765"/>
            <a:ext cx="8259832" cy="565348"/>
          </a:xfrm>
        </p:spPr>
        <p:txBody>
          <a:bodyPr/>
          <a:lstStyle/>
          <a:p>
            <a:r>
              <a:rPr lang="fr-FR" dirty="0" smtClean="0"/>
              <a:t>Les 3 dimensions de la technologie</a:t>
            </a:r>
            <a:endParaRPr lang="fr-FR" dirty="0"/>
          </a:p>
        </p:txBody>
      </p:sp>
      <p:grpSp>
        <p:nvGrpSpPr>
          <p:cNvPr id="35" name="Groupe 34"/>
          <p:cNvGrpSpPr/>
          <p:nvPr/>
        </p:nvGrpSpPr>
        <p:grpSpPr>
          <a:xfrm>
            <a:off x="170562" y="847655"/>
            <a:ext cx="8893345" cy="5771920"/>
            <a:chOff x="-416312" y="709636"/>
            <a:chExt cx="9795721" cy="6363108"/>
          </a:xfrm>
          <a:noFill/>
        </p:grpSpPr>
        <p:graphicFrame>
          <p:nvGraphicFramePr>
            <p:cNvPr id="36" name="Diagramme 35"/>
            <p:cNvGraphicFramePr>
              <a:graphicFrameLocks/>
            </p:cNvGraphicFramePr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2277117606"/>
                </p:ext>
              </p:extLst>
            </p:nvPr>
          </p:nvGraphicFramePr>
          <p:xfrm>
            <a:off x="1146462" y="1121479"/>
            <a:ext cx="7078248" cy="46851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37" name="Grouper 13"/>
            <p:cNvGrpSpPr/>
            <p:nvPr/>
          </p:nvGrpSpPr>
          <p:grpSpPr>
            <a:xfrm>
              <a:off x="2072408" y="1016818"/>
              <a:ext cx="4991051" cy="4925093"/>
              <a:chOff x="2118575" y="1556618"/>
              <a:chExt cx="4991051" cy="4925093"/>
            </a:xfrm>
            <a:grpFill/>
          </p:grpSpPr>
          <p:sp>
            <p:nvSpPr>
              <p:cNvPr id="64" name="Arc plein 63"/>
              <p:cNvSpPr>
                <a:spLocks noChangeAspect="1"/>
              </p:cNvSpPr>
              <p:nvPr/>
            </p:nvSpPr>
            <p:spPr>
              <a:xfrm>
                <a:off x="2118575" y="1556618"/>
                <a:ext cx="4991051" cy="4925093"/>
              </a:xfrm>
              <a:prstGeom prst="blockArc">
                <a:avLst>
                  <a:gd name="adj1" fmla="val 9089204"/>
                  <a:gd name="adj2" fmla="val 16074985"/>
                  <a:gd name="adj3" fmla="val 6260"/>
                </a:avLst>
              </a:prstGeom>
              <a:solidFill>
                <a:srgbClr val="CC99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17649249">
                <a:off x="2094331" y="2429263"/>
                <a:ext cx="2755813" cy="2087688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>
                <a:prstTxWarp prst="textArchUp">
                  <a:avLst>
                    <a:gd name="adj" fmla="val 9714645"/>
                  </a:avLst>
                </a:prstTxWarp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générique</a:t>
                </a:r>
                <a:endParaRPr kumimoji="0" lang="fr-FR" sz="2000" b="1" i="0" u="none" strike="noStrike" kern="0" cap="none" spc="0" normalizeH="0" baseline="0" noProof="0" dirty="0" smtClean="0">
                  <a:ln w="17780" cmpd="sng">
                    <a:noFill/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uLnTx/>
                  <a:uFillTx/>
                </a:endParaRPr>
              </a:p>
            </p:txBody>
          </p:sp>
        </p:grpSp>
        <p:grpSp>
          <p:nvGrpSpPr>
            <p:cNvPr id="38" name="Grouper 14"/>
            <p:cNvGrpSpPr/>
            <p:nvPr/>
          </p:nvGrpSpPr>
          <p:grpSpPr>
            <a:xfrm>
              <a:off x="2072408" y="1014836"/>
              <a:ext cx="4977009" cy="4927075"/>
              <a:chOff x="2118575" y="1554636"/>
              <a:chExt cx="4977009" cy="4927075"/>
            </a:xfrm>
            <a:grpFill/>
          </p:grpSpPr>
          <p:sp>
            <p:nvSpPr>
              <p:cNvPr id="62" name="Arc plein 61"/>
              <p:cNvSpPr>
                <a:spLocks noChangeAspect="1"/>
              </p:cNvSpPr>
              <p:nvPr/>
            </p:nvSpPr>
            <p:spPr>
              <a:xfrm>
                <a:off x="2118575" y="1554636"/>
                <a:ext cx="4977009" cy="4927075"/>
              </a:xfrm>
              <a:prstGeom prst="blockArc">
                <a:avLst>
                  <a:gd name="adj1" fmla="val 16243136"/>
                  <a:gd name="adj2" fmla="val 1708246"/>
                  <a:gd name="adj3" fmla="val 6294"/>
                </a:avLst>
              </a:prstGeom>
              <a:solidFill>
                <a:srgbClr val="FF7C80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3922000">
                <a:off x="4434380" y="2449697"/>
                <a:ext cx="2755813" cy="2099009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>
                <a:prstTxWarp prst="textArchUp">
                  <a:avLst>
                    <a:gd name="adj" fmla="val 9714645"/>
                  </a:avLst>
                </a:prstTxWarp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structurale</a:t>
                </a:r>
                <a:endParaRPr kumimoji="0" lang="fr-FR" sz="2000" b="1" i="0" u="none" strike="noStrike" kern="0" cap="none" spc="0" normalizeH="0" baseline="0" noProof="0" dirty="0" smtClean="0">
                  <a:ln w="17780" cmpd="sng">
                    <a:noFill/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uLnTx/>
                  <a:uFillTx/>
                </a:endParaRPr>
              </a:p>
            </p:txBody>
          </p:sp>
        </p:grpSp>
        <p:grpSp>
          <p:nvGrpSpPr>
            <p:cNvPr id="39" name="Grouper 15"/>
            <p:cNvGrpSpPr/>
            <p:nvPr/>
          </p:nvGrpSpPr>
          <p:grpSpPr>
            <a:xfrm>
              <a:off x="2072410" y="1014834"/>
              <a:ext cx="4977007" cy="4902267"/>
              <a:chOff x="2118577" y="1554634"/>
              <a:chExt cx="4977007" cy="4902267"/>
            </a:xfrm>
            <a:grpFill/>
          </p:grpSpPr>
          <p:sp>
            <p:nvSpPr>
              <p:cNvPr id="60" name="Arc plein 59"/>
              <p:cNvSpPr>
                <a:spLocks noChangeAspect="1"/>
              </p:cNvSpPr>
              <p:nvPr/>
            </p:nvSpPr>
            <p:spPr>
              <a:xfrm>
                <a:off x="2118577" y="1554634"/>
                <a:ext cx="4977007" cy="4902267"/>
              </a:xfrm>
              <a:prstGeom prst="blockArc">
                <a:avLst>
                  <a:gd name="adj1" fmla="val 1813925"/>
                  <a:gd name="adj2" fmla="val 8908633"/>
                  <a:gd name="adj3" fmla="val 6418"/>
                </a:avLst>
              </a:prstGeom>
              <a:solidFill>
                <a:srgbClr val="CCFF66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843808" y="3645024"/>
                <a:ext cx="3572331" cy="2701371"/>
              </a:xfrm>
              <a:prstGeom prst="rect">
                <a:avLst/>
              </a:prstGeom>
              <a:grpFill/>
            </p:spPr>
            <p:txBody>
              <a:bodyPr spcFirstLastPara="1" wrap="none" lIns="91440" tIns="45720" rIns="91440" bIns="45720" numCol="1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génétique et générale</a:t>
                </a:r>
              </a:p>
            </p:txBody>
          </p:sp>
        </p:grp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xmlns="" id="{D3F3CF5B-8ADF-A142-8D09-A02B00F1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09047" y="2912668"/>
              <a:ext cx="780025" cy="975033"/>
            </a:xfrm>
            <a:prstGeom prst="rect">
              <a:avLst/>
            </a:prstGeom>
            <a:grpFill/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xmlns="" id="{DA9FC38B-AC4F-264C-8478-16C8463F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9250" y="4245323"/>
              <a:ext cx="507234" cy="1048646"/>
            </a:xfrm>
            <a:prstGeom prst="rect">
              <a:avLst/>
            </a:prstGeom>
            <a:grpFill/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xmlns="" id="{D108412D-7B7B-ED4B-ACA8-2F48DB635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58714" y="2895225"/>
              <a:ext cx="814547" cy="1018183"/>
            </a:xfrm>
            <a:prstGeom prst="rect">
              <a:avLst/>
            </a:prstGeom>
            <a:grpFill/>
          </p:spPr>
        </p:pic>
        <p:grpSp>
          <p:nvGrpSpPr>
            <p:cNvPr id="43" name="Grouper 26"/>
            <p:cNvGrpSpPr/>
            <p:nvPr/>
          </p:nvGrpSpPr>
          <p:grpSpPr>
            <a:xfrm>
              <a:off x="4016514" y="2912669"/>
              <a:ext cx="1164236" cy="1028274"/>
              <a:chOff x="4016514" y="2912669"/>
              <a:chExt cx="1164236" cy="1028274"/>
            </a:xfrm>
            <a:grpFill/>
          </p:grpSpPr>
          <p:sp>
            <p:nvSpPr>
              <p:cNvPr id="56" name="Ellipse 55"/>
              <p:cNvSpPr>
                <a:spLocks/>
              </p:cNvSpPr>
              <p:nvPr/>
            </p:nvSpPr>
            <p:spPr>
              <a:xfrm>
                <a:off x="4016514" y="2912669"/>
                <a:ext cx="1164236" cy="10282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Produit</a:t>
                </a:r>
                <a:endPara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xmlns="" id="{89F4381B-14FA-514E-BCB1-6C252E8C4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2046" y="2987459"/>
                <a:ext cx="537971" cy="333801"/>
              </a:xfrm>
              <a:prstGeom prst="rect">
                <a:avLst/>
              </a:prstGeom>
              <a:grpFill/>
            </p:spPr>
          </p:pic>
          <p:pic>
            <p:nvPicPr>
              <p:cNvPr id="58" name="Image 5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25523" y="3503262"/>
                <a:ext cx="571443" cy="410148"/>
              </a:xfrm>
              <a:prstGeom prst="rect">
                <a:avLst/>
              </a:prstGeom>
              <a:grpFill/>
            </p:spPr>
          </p:pic>
          <p:pic>
            <p:nvPicPr>
              <p:cNvPr id="59" name="Image 5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57546" y="3469534"/>
                <a:ext cx="483235" cy="399195"/>
              </a:xfrm>
              <a:prstGeom prst="rect">
                <a:avLst/>
              </a:prstGeom>
              <a:grpFill/>
            </p:spPr>
          </p:pic>
        </p:grpSp>
        <p:sp>
          <p:nvSpPr>
            <p:cNvPr id="44" name="Rectangle 43"/>
            <p:cNvSpPr/>
            <p:nvPr/>
          </p:nvSpPr>
          <p:spPr>
            <a:xfrm>
              <a:off x="6541824" y="709636"/>
              <a:ext cx="2837585" cy="115097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Décompose un produit 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 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éléments fonctionnels ou matériels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 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Elle montre comment un assemblage ordonné de fonctions simples peut en définir l’usage.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-416312" y="4642891"/>
              <a:ext cx="2795145" cy="17304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Analyse des produits du passé dans leurs perfectionnements successifs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 dans l’évolution de leurs usages : quelles sont les techniques héritées, quelles sont les évolutions et quels sont les éléments constitutifs existants qui permettent d’obtenir une génération de produits ? 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243542" y="795870"/>
              <a:ext cx="2719115" cy="213759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Explicite les </a:t>
              </a:r>
              <a:r>
                <a:rPr kumimoji="0" lang="fr-F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logiques d’invention </a:t>
              </a: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et de conception de nouveaux produits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 Elle </a:t>
              </a: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s'intéresse aux techniques et aux procédés nécessaires à leur création, de leur conception à leur réalisation et jusqu’à leur retrait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 Elle </a:t>
              </a: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mobilise les technologies du numérique tout au long du processus de création d’un nouveau produit.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67503" y="5293970"/>
              <a:ext cx="3045881" cy="1778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S’intéresse à l’impact de la création d’un produit et de son usage, tout au long de sa vie, sur son environnement, dans toutes ses dimensions technologiques et sociales. On y trouve les 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préoccupations liées au développement durable et l’</a:t>
              </a: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éco-conception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</a:p>
          </p:txBody>
        </p:sp>
        <p:cxnSp>
          <p:nvCxnSpPr>
            <p:cNvPr id="48" name="Connecteur droit 47"/>
            <p:cNvCxnSpPr>
              <a:cxnSpLocks/>
            </p:cNvCxnSpPr>
            <p:nvPr/>
          </p:nvCxnSpPr>
          <p:spPr>
            <a:xfrm>
              <a:off x="2346741" y="2145559"/>
              <a:ext cx="860084" cy="435081"/>
            </a:xfrm>
            <a:prstGeom prst="line">
              <a:avLst/>
            </a:prstGeom>
            <a:grpFill/>
            <a:ln w="25400" cap="flat" cmpd="sng" algn="ctr">
              <a:solidFill>
                <a:srgbClr val="CFB5F6"/>
              </a:solidFill>
              <a:prstDash val="solid"/>
              <a:tailEnd type="oval" w="lg" len="lg"/>
            </a:ln>
            <a:effectLst/>
          </p:spPr>
        </p:cxnSp>
        <p:cxnSp>
          <p:nvCxnSpPr>
            <p:cNvPr id="49" name="Connecteur droit 48"/>
            <p:cNvCxnSpPr>
              <a:cxnSpLocks/>
            </p:cNvCxnSpPr>
            <p:nvPr/>
          </p:nvCxnSpPr>
          <p:spPr>
            <a:xfrm flipH="1">
              <a:off x="5542713" y="1291535"/>
              <a:ext cx="963920" cy="864731"/>
            </a:xfrm>
            <a:prstGeom prst="line">
              <a:avLst/>
            </a:prstGeom>
            <a:grpFill/>
            <a:ln w="25400" cap="flat" cmpd="sng" algn="ctr">
              <a:solidFill>
                <a:srgbClr val="EB9998"/>
              </a:solidFill>
              <a:prstDash val="solid"/>
              <a:tailEnd type="oval" w="lg" len="lg"/>
            </a:ln>
            <a:effectLst/>
          </p:spPr>
        </p:cxnSp>
        <p:cxnSp>
          <p:nvCxnSpPr>
            <p:cNvPr id="50" name="Connecteur droit 49"/>
            <p:cNvCxnSpPr>
              <a:cxnSpLocks/>
            </p:cNvCxnSpPr>
            <p:nvPr/>
          </p:nvCxnSpPr>
          <p:spPr>
            <a:xfrm flipV="1">
              <a:off x="2346740" y="4483949"/>
              <a:ext cx="1100888" cy="900852"/>
            </a:xfrm>
            <a:prstGeom prst="line">
              <a:avLst/>
            </a:prstGeom>
            <a:grpFill/>
            <a:ln w="25400" cap="flat" cmpd="sng" algn="ctr">
              <a:solidFill>
                <a:srgbClr val="CAF27F"/>
              </a:solidFill>
              <a:prstDash val="solid"/>
              <a:tailEnd type="oval" w="lg" len="lg"/>
            </a:ln>
            <a:effectLst/>
          </p:spPr>
        </p:cxnSp>
        <p:cxnSp>
          <p:nvCxnSpPr>
            <p:cNvPr id="51" name="Connecteur droit 50"/>
            <p:cNvCxnSpPr>
              <a:cxnSpLocks/>
            </p:cNvCxnSpPr>
            <p:nvPr/>
          </p:nvCxnSpPr>
          <p:spPr>
            <a:xfrm flipH="1" flipV="1">
              <a:off x="5322245" y="4878970"/>
              <a:ext cx="896800" cy="927625"/>
            </a:xfrm>
            <a:prstGeom prst="line">
              <a:avLst/>
            </a:prstGeom>
            <a:grpFill/>
            <a:ln w="25400" cap="flat" cmpd="sng" algn="ctr">
              <a:solidFill>
                <a:srgbClr val="CAF27F"/>
              </a:solidFill>
              <a:prstDash val="solid"/>
              <a:tailEnd type="oval" w="lg" len="lg"/>
            </a:ln>
            <a:effectLst/>
          </p:spPr>
        </p:cxnSp>
        <p:cxnSp>
          <p:nvCxnSpPr>
            <p:cNvPr id="52" name="Connecteur droit 51"/>
            <p:cNvCxnSpPr/>
            <p:nvPr/>
          </p:nvCxnSpPr>
          <p:spPr>
            <a:xfrm>
              <a:off x="2346741" y="922867"/>
              <a:ext cx="0" cy="1392766"/>
            </a:xfrm>
            <a:prstGeom prst="line">
              <a:avLst/>
            </a:prstGeom>
            <a:grpFill/>
            <a:ln w="25400" cap="flat" cmpd="sng" algn="ctr">
              <a:solidFill>
                <a:srgbClr val="CFB5F6"/>
              </a:solidFill>
              <a:prstDash val="solid"/>
              <a:tailEnd type="none" w="lg" len="lg"/>
            </a:ln>
            <a:effectLst/>
          </p:spPr>
        </p:cxnSp>
        <p:cxnSp>
          <p:nvCxnSpPr>
            <p:cNvPr id="53" name="Connecteur droit 52"/>
            <p:cNvCxnSpPr/>
            <p:nvPr/>
          </p:nvCxnSpPr>
          <p:spPr>
            <a:xfrm>
              <a:off x="6506633" y="770469"/>
              <a:ext cx="0" cy="973670"/>
            </a:xfrm>
            <a:prstGeom prst="line">
              <a:avLst/>
            </a:prstGeom>
            <a:grpFill/>
            <a:ln w="25400" cap="flat" cmpd="sng" algn="ctr">
              <a:solidFill>
                <a:srgbClr val="EB9998"/>
              </a:solidFill>
              <a:prstDash val="solid"/>
              <a:tailEnd type="none" w="lg" len="lg"/>
            </a:ln>
            <a:effectLst/>
          </p:spPr>
        </p:cxnSp>
        <p:cxnSp>
          <p:nvCxnSpPr>
            <p:cNvPr id="54" name="Connecteur droit 53"/>
            <p:cNvCxnSpPr/>
            <p:nvPr/>
          </p:nvCxnSpPr>
          <p:spPr>
            <a:xfrm flipV="1">
              <a:off x="2346741" y="4786015"/>
              <a:ext cx="1" cy="1385625"/>
            </a:xfrm>
            <a:prstGeom prst="line">
              <a:avLst/>
            </a:prstGeom>
            <a:grpFill/>
            <a:ln w="25400" cap="flat" cmpd="sng" algn="ctr">
              <a:solidFill>
                <a:srgbClr val="CAF27F"/>
              </a:solidFill>
              <a:prstDash val="solid"/>
              <a:tailEnd type="none" w="lg" len="lg"/>
            </a:ln>
            <a:effectLst/>
          </p:spPr>
        </p:cxnSp>
        <p:cxnSp>
          <p:nvCxnSpPr>
            <p:cNvPr id="55" name="Connecteur droit 54"/>
            <p:cNvCxnSpPr/>
            <p:nvPr/>
          </p:nvCxnSpPr>
          <p:spPr>
            <a:xfrm flipV="1">
              <a:off x="6251136" y="5514464"/>
              <a:ext cx="0" cy="1308577"/>
            </a:xfrm>
            <a:prstGeom prst="line">
              <a:avLst/>
            </a:prstGeom>
            <a:grpFill/>
            <a:ln w="25400" cap="flat" cmpd="sng" algn="ctr">
              <a:solidFill>
                <a:srgbClr val="CAF27F"/>
              </a:solidFill>
              <a:prstDash val="solid"/>
              <a:tailEnd type="non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0785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322" y="350764"/>
            <a:ext cx="8259832" cy="594583"/>
          </a:xfrm>
        </p:spPr>
        <p:txBody>
          <a:bodyPr/>
          <a:lstStyle/>
          <a:p>
            <a:r>
              <a:rPr lang="fr-FR" dirty="0" smtClean="0"/>
              <a:t>Le positionnement des activités en STI2D</a:t>
            </a:r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589374" y="1221234"/>
            <a:ext cx="6426204" cy="4249830"/>
            <a:chOff x="1589374" y="1221234"/>
            <a:chExt cx="6426204" cy="4249830"/>
          </a:xfrm>
        </p:grpSpPr>
        <p:grpSp>
          <p:nvGrpSpPr>
            <p:cNvPr id="37" name="Grouper 13"/>
            <p:cNvGrpSpPr/>
            <p:nvPr/>
          </p:nvGrpSpPr>
          <p:grpSpPr>
            <a:xfrm>
              <a:off x="2593814" y="1268613"/>
              <a:ext cx="4226140" cy="4017918"/>
              <a:chOff x="2298986" y="1713511"/>
              <a:chExt cx="4654951" cy="4429452"/>
            </a:xfrm>
            <a:noFill/>
          </p:grpSpPr>
          <p:sp>
            <p:nvSpPr>
              <p:cNvPr id="64" name="Arc plein 63"/>
              <p:cNvSpPr>
                <a:spLocks noChangeAspect="1"/>
              </p:cNvSpPr>
              <p:nvPr/>
            </p:nvSpPr>
            <p:spPr>
              <a:xfrm>
                <a:off x="2298986" y="1713511"/>
                <a:ext cx="4654951" cy="4429452"/>
              </a:xfrm>
              <a:prstGeom prst="blockArc">
                <a:avLst>
                  <a:gd name="adj1" fmla="val 9089204"/>
                  <a:gd name="adj2" fmla="val 16074985"/>
                  <a:gd name="adj3" fmla="val 6260"/>
                </a:avLst>
              </a:prstGeom>
              <a:solidFill>
                <a:srgbClr val="CC99FF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17649249">
                <a:off x="2213221" y="2503148"/>
                <a:ext cx="2755813" cy="2087688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>
                <a:prstTxWarp prst="textArchUp">
                  <a:avLst>
                    <a:gd name="adj" fmla="val 9714645"/>
                  </a:avLst>
                </a:prstTxWarp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générique</a:t>
                </a:r>
                <a:endParaRPr kumimoji="0" lang="fr-FR" sz="2000" b="1" i="0" u="none" strike="noStrike" kern="0" cap="none" spc="0" normalizeH="0" baseline="0" noProof="0" dirty="0" smtClean="0">
                  <a:ln w="17780" cmpd="sng">
                    <a:noFill/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uLnTx/>
                  <a:uFillTx/>
                </a:endParaRPr>
              </a:p>
            </p:txBody>
          </p:sp>
        </p:grpSp>
        <p:graphicFrame>
          <p:nvGraphicFramePr>
            <p:cNvPr id="36" name="Diagramme 35"/>
            <p:cNvGraphicFramePr>
              <a:graphicFrameLocks/>
            </p:cNvGraphicFramePr>
            <p:nvPr>
              <p:custDataLst>
                <p:tags r:id="rId2"/>
              </p:custDataLst>
              <p:extLst>
                <p:ext uri="{D42A27DB-BD31-4B8C-83A1-F6EECF244321}">
                  <p14:modId xmlns:p14="http://schemas.microsoft.com/office/powerpoint/2010/main" val="493327881"/>
                </p:ext>
              </p:extLst>
            </p:nvPr>
          </p:nvGraphicFramePr>
          <p:xfrm>
            <a:off x="1589374" y="1221234"/>
            <a:ext cx="6426204" cy="42498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8" name="Grouper 14"/>
            <p:cNvGrpSpPr/>
            <p:nvPr/>
          </p:nvGrpSpPr>
          <p:grpSpPr>
            <a:xfrm>
              <a:off x="2593813" y="1268613"/>
              <a:ext cx="4258089" cy="4017918"/>
              <a:chOff x="2298985" y="1713511"/>
              <a:chExt cx="4690142" cy="4429452"/>
            </a:xfrm>
            <a:noFill/>
          </p:grpSpPr>
          <p:sp>
            <p:nvSpPr>
              <p:cNvPr id="62" name="Arc plein 61"/>
              <p:cNvSpPr>
                <a:spLocks noChangeAspect="1"/>
              </p:cNvSpPr>
              <p:nvPr/>
            </p:nvSpPr>
            <p:spPr>
              <a:xfrm>
                <a:off x="2298985" y="1713511"/>
                <a:ext cx="4690142" cy="4429452"/>
              </a:xfrm>
              <a:prstGeom prst="blockArc">
                <a:avLst>
                  <a:gd name="adj1" fmla="val 16243136"/>
                  <a:gd name="adj2" fmla="val 1708246"/>
                  <a:gd name="adj3" fmla="val 6294"/>
                </a:avLst>
              </a:prstGeom>
              <a:solidFill>
                <a:srgbClr val="FF7C80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 rot="3528855">
                <a:off x="4303825" y="2476470"/>
                <a:ext cx="2755813" cy="2099009"/>
              </a:xfrm>
              <a:prstGeom prst="rect">
                <a:avLst/>
              </a:prstGeom>
              <a:grpFill/>
            </p:spPr>
            <p:txBody>
              <a:bodyPr wrap="none" lIns="91440" tIns="45720" rIns="91440" bIns="45720">
                <a:prstTxWarp prst="textArchUp">
                  <a:avLst>
                    <a:gd name="adj" fmla="val 9714645"/>
                  </a:avLst>
                </a:prstTxWarp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structurale</a:t>
                </a:r>
                <a:endParaRPr kumimoji="0" lang="fr-FR" sz="2000" b="1" i="0" u="none" strike="noStrike" kern="0" cap="none" spc="0" normalizeH="0" baseline="0" noProof="0" dirty="0" smtClean="0">
                  <a:ln w="17780" cmpd="sng">
                    <a:noFill/>
                    <a:prstDash val="solid"/>
                    <a:miter lim="800000"/>
                  </a:ln>
                  <a:solidFill>
                    <a:prstClr val="black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uLnTx/>
                  <a:uFillTx/>
                </a:endParaRPr>
              </a:p>
            </p:txBody>
          </p:sp>
        </p:grpSp>
        <p:grpSp>
          <p:nvGrpSpPr>
            <p:cNvPr id="39" name="Grouper 15"/>
            <p:cNvGrpSpPr/>
            <p:nvPr/>
          </p:nvGrpSpPr>
          <p:grpSpPr>
            <a:xfrm>
              <a:off x="2593812" y="1265443"/>
              <a:ext cx="4280770" cy="4040920"/>
              <a:chOff x="2298984" y="1710016"/>
              <a:chExt cx="4715125" cy="4454810"/>
            </a:xfrm>
            <a:noFill/>
          </p:grpSpPr>
          <p:sp>
            <p:nvSpPr>
              <p:cNvPr id="60" name="Arc plein 59"/>
              <p:cNvSpPr>
                <a:spLocks noChangeAspect="1"/>
              </p:cNvSpPr>
              <p:nvPr/>
            </p:nvSpPr>
            <p:spPr>
              <a:xfrm>
                <a:off x="2298984" y="1710016"/>
                <a:ext cx="4715125" cy="4454810"/>
              </a:xfrm>
              <a:prstGeom prst="blockArc">
                <a:avLst>
                  <a:gd name="adj1" fmla="val 1813925"/>
                  <a:gd name="adj2" fmla="val 8908633"/>
                  <a:gd name="adj3" fmla="val 6418"/>
                </a:avLst>
              </a:prstGeom>
              <a:solidFill>
                <a:srgbClr val="CCFF66"/>
              </a:solidFill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870381" y="3337640"/>
                <a:ext cx="3572331" cy="2701371"/>
              </a:xfrm>
              <a:prstGeom prst="rect">
                <a:avLst/>
              </a:prstGeom>
              <a:grpFill/>
            </p:spPr>
            <p:txBody>
              <a:bodyPr spcFirstLastPara="1" wrap="none" lIns="91440" tIns="45720" rIns="91440" bIns="45720" numCol="1">
                <a:prstTxWarp prst="textArchDown">
                  <a:avLst/>
                </a:prstTxWarp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génétique et générale</a:t>
                </a:r>
              </a:p>
            </p:txBody>
          </p:sp>
        </p:grpSp>
        <p:grpSp>
          <p:nvGrpSpPr>
            <p:cNvPr id="43" name="Grouper 26"/>
            <p:cNvGrpSpPr/>
            <p:nvPr/>
          </p:nvGrpSpPr>
          <p:grpSpPr>
            <a:xfrm>
              <a:off x="4195039" y="2846007"/>
              <a:ext cx="1056987" cy="932739"/>
              <a:chOff x="4016514" y="2912669"/>
              <a:chExt cx="1164236" cy="1028274"/>
            </a:xfrm>
            <a:noFill/>
          </p:grpSpPr>
          <p:sp>
            <p:nvSpPr>
              <p:cNvPr id="56" name="Ellipse 55"/>
              <p:cNvSpPr>
                <a:spLocks/>
              </p:cNvSpPr>
              <p:nvPr/>
            </p:nvSpPr>
            <p:spPr>
              <a:xfrm>
                <a:off x="4016514" y="2912669"/>
                <a:ext cx="1164236" cy="102827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Produit</a:t>
                </a:r>
                <a:endPara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xmlns="" id="{89F4381B-14FA-514E-BCB1-6C252E8C4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2046" y="2987459"/>
                <a:ext cx="537971" cy="333801"/>
              </a:xfrm>
              <a:prstGeom prst="rect">
                <a:avLst/>
              </a:prstGeom>
              <a:grpFill/>
            </p:spPr>
          </p:pic>
          <p:pic>
            <p:nvPicPr>
              <p:cNvPr id="58" name="Image 5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25523" y="3503262"/>
                <a:ext cx="571443" cy="410148"/>
              </a:xfrm>
              <a:prstGeom prst="rect">
                <a:avLst/>
              </a:prstGeom>
              <a:grpFill/>
            </p:spPr>
          </p:pic>
          <p:pic>
            <p:nvPicPr>
              <p:cNvPr id="59" name="Image 58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57546" y="3469534"/>
                <a:ext cx="483235" cy="399195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34" name="Secteurs 33"/>
          <p:cNvSpPr/>
          <p:nvPr>
            <p:custDataLst>
              <p:tags r:id="rId1"/>
            </p:custDataLst>
          </p:nvPr>
        </p:nvSpPr>
        <p:spPr>
          <a:xfrm rot="3362358">
            <a:off x="3269002" y="1780690"/>
            <a:ext cx="2749999" cy="2890858"/>
          </a:xfrm>
          <a:prstGeom prst="pie">
            <a:avLst>
              <a:gd name="adj1" fmla="val 2895744"/>
              <a:gd name="adj2" fmla="val 17512299"/>
            </a:avLst>
          </a:prstGeom>
          <a:solidFill>
            <a:schemeClr val="bg1">
              <a:lumMod val="85000"/>
              <a:alpha val="6000"/>
            </a:schemeClr>
          </a:solidFill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Forme libre 66"/>
          <p:cNvSpPr/>
          <p:nvPr/>
        </p:nvSpPr>
        <p:spPr>
          <a:xfrm rot="790212">
            <a:off x="3999699" y="2308810"/>
            <a:ext cx="1474851" cy="910993"/>
          </a:xfrm>
          <a:custGeom>
            <a:avLst/>
            <a:gdLst>
              <a:gd name="connsiteX0" fmla="*/ 0 w 1547108"/>
              <a:gd name="connsiteY0" fmla="*/ 0 h 955621"/>
              <a:gd name="connsiteX1" fmla="*/ 1547108 w 1547108"/>
              <a:gd name="connsiteY1" fmla="*/ 0 h 955621"/>
              <a:gd name="connsiteX2" fmla="*/ 1547108 w 1547108"/>
              <a:gd name="connsiteY2" fmla="*/ 955621 h 955621"/>
              <a:gd name="connsiteX3" fmla="*/ 0 w 1547108"/>
              <a:gd name="connsiteY3" fmla="*/ 955621 h 955621"/>
              <a:gd name="connsiteX4" fmla="*/ 0 w 1547108"/>
              <a:gd name="connsiteY4" fmla="*/ 0 h 955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108" h="955621">
                <a:moveTo>
                  <a:pt x="0" y="0"/>
                </a:moveTo>
                <a:lnTo>
                  <a:pt x="1547108" y="0"/>
                </a:lnTo>
                <a:lnTo>
                  <a:pt x="1547108" y="955621"/>
                </a:lnTo>
                <a:lnTo>
                  <a:pt x="0" y="95562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ctr" anchorCtr="0">
            <a:prstTxWarp prst="textArchUp">
              <a:avLst>
                <a:gd name="adj" fmla="val 10573653"/>
              </a:avLst>
            </a:prstTxWarp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600" b="1" dirty="0"/>
              <a:t>STI2D</a:t>
            </a:r>
            <a:endParaRPr lang="fr-FR" sz="3600" b="1" kern="1200" dirty="0"/>
          </a:p>
        </p:txBody>
      </p:sp>
      <p:cxnSp>
        <p:nvCxnSpPr>
          <p:cNvPr id="76" name="Connecteur droit 75"/>
          <p:cNvCxnSpPr>
            <a:cxnSpLocks/>
          </p:cNvCxnSpPr>
          <p:nvPr/>
        </p:nvCxnSpPr>
        <p:spPr>
          <a:xfrm flipH="1">
            <a:off x="5905871" y="1747694"/>
            <a:ext cx="1331264" cy="478019"/>
          </a:xfrm>
          <a:prstGeom prst="line">
            <a:avLst/>
          </a:prstGeom>
          <a:ln>
            <a:solidFill>
              <a:srgbClr val="EB9998"/>
            </a:solidFill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à coins arrondis 76">
            <a:extLst>
              <a:ext uri="{FF2B5EF4-FFF2-40B4-BE49-F238E27FC236}">
                <a16:creationId xmlns:a16="http://schemas.microsoft.com/office/drawing/2014/main" xmlns="" id="{7E01DD11-62DA-6442-A059-4BB392207F65}"/>
              </a:ext>
            </a:extLst>
          </p:cNvPr>
          <p:cNvSpPr/>
          <p:nvPr/>
        </p:nvSpPr>
        <p:spPr>
          <a:xfrm>
            <a:off x="6639854" y="979088"/>
            <a:ext cx="2094065" cy="767021"/>
          </a:xfrm>
          <a:prstGeom prst="roundRect">
            <a:avLst>
              <a:gd name="adj" fmla="val 0"/>
            </a:avLst>
          </a:prstGeom>
          <a:solidFill>
            <a:srgbClr val="EB9998">
              <a:alpha val="40000"/>
            </a:srgbClr>
          </a:solidFill>
          <a:ln>
            <a:solidFill>
              <a:srgbClr val="EB999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t"/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dirty="0"/>
              <a:t>Représenter, analyser, modéliser puis simuler les produits existants, comprendre et justifier les solutions constructives</a:t>
            </a:r>
          </a:p>
        </p:txBody>
      </p:sp>
      <p:grpSp>
        <p:nvGrpSpPr>
          <p:cNvPr id="68" name="Grouper 1"/>
          <p:cNvGrpSpPr/>
          <p:nvPr/>
        </p:nvGrpSpPr>
        <p:grpSpPr>
          <a:xfrm>
            <a:off x="583956" y="1113513"/>
            <a:ext cx="2622869" cy="1467127"/>
            <a:chOff x="167733" y="888727"/>
            <a:chExt cx="3039092" cy="1691913"/>
          </a:xfrm>
        </p:grpSpPr>
        <p:sp>
          <p:nvSpPr>
            <p:cNvPr id="69" name="Rectangle à coins arrondis 68">
              <a:extLst>
                <a:ext uri="{FF2B5EF4-FFF2-40B4-BE49-F238E27FC236}">
                  <a16:creationId xmlns:a16="http://schemas.microsoft.com/office/drawing/2014/main" xmlns="" id="{ECD932DB-F27B-174D-8B4E-9FBA081605A1}"/>
                </a:ext>
              </a:extLst>
            </p:cNvPr>
            <p:cNvSpPr/>
            <p:nvPr/>
          </p:nvSpPr>
          <p:spPr>
            <a:xfrm>
              <a:off x="167733" y="888727"/>
              <a:ext cx="2399136" cy="499367"/>
            </a:xfrm>
            <a:prstGeom prst="roundRect">
              <a:avLst>
                <a:gd name="adj" fmla="val 0"/>
              </a:avLst>
            </a:prstGeom>
            <a:solidFill>
              <a:srgbClr val="CFB5F6">
                <a:alpha val="41000"/>
              </a:srgbClr>
            </a:solidFill>
            <a:ln>
              <a:solidFill>
                <a:srgbClr val="CFB5F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200" dirty="0"/>
                <a:t>Imaginer, créer, concevoir, réaliser, les produits de demain</a:t>
              </a:r>
            </a:p>
          </p:txBody>
        </p:sp>
        <p:cxnSp>
          <p:nvCxnSpPr>
            <p:cNvPr id="70" name="Connecteur droit 69"/>
            <p:cNvCxnSpPr>
              <a:cxnSpLocks/>
            </p:cNvCxnSpPr>
            <p:nvPr/>
          </p:nvCxnSpPr>
          <p:spPr>
            <a:xfrm>
              <a:off x="1560235" y="1388833"/>
              <a:ext cx="1646590" cy="1191807"/>
            </a:xfrm>
            <a:prstGeom prst="line">
              <a:avLst/>
            </a:prstGeom>
            <a:ln>
              <a:solidFill>
                <a:srgbClr val="CFB5F6"/>
              </a:solidFill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er 3"/>
          <p:cNvGrpSpPr/>
          <p:nvPr/>
        </p:nvGrpSpPr>
        <p:grpSpPr>
          <a:xfrm>
            <a:off x="437322" y="4242570"/>
            <a:ext cx="3078143" cy="987707"/>
            <a:chOff x="319476" y="4708569"/>
            <a:chExt cx="3253565" cy="987707"/>
          </a:xfrm>
        </p:grpSpPr>
        <p:sp>
          <p:nvSpPr>
            <p:cNvPr id="73" name="Rectangle à coins arrondis 72">
              <a:extLst>
                <a:ext uri="{FF2B5EF4-FFF2-40B4-BE49-F238E27FC236}">
                  <a16:creationId xmlns:a16="http://schemas.microsoft.com/office/drawing/2014/main" xmlns="" id="{0FCBF91A-700F-1F4F-8D40-88144C6EEE31}"/>
                </a:ext>
              </a:extLst>
            </p:cNvPr>
            <p:cNvSpPr/>
            <p:nvPr/>
          </p:nvSpPr>
          <p:spPr>
            <a:xfrm>
              <a:off x="319476" y="5208595"/>
              <a:ext cx="2538000" cy="487681"/>
            </a:xfrm>
            <a:prstGeom prst="roundRect">
              <a:avLst>
                <a:gd name="adj" fmla="val 0"/>
              </a:avLst>
            </a:prstGeom>
            <a:solidFill>
              <a:srgbClr val="CAF27F">
                <a:alpha val="41000"/>
              </a:srgbClr>
            </a:solidFill>
            <a:ln>
              <a:solidFill>
                <a:srgbClr val="BEE76D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fr-FR" sz="1200" dirty="0"/>
                <a:t>Replacer et interroger des produits dans leur environnement socioculturel</a:t>
              </a:r>
            </a:p>
          </p:txBody>
        </p:sp>
        <p:cxnSp>
          <p:nvCxnSpPr>
            <p:cNvPr id="74" name="Connecteur droit 73"/>
            <p:cNvCxnSpPr>
              <a:cxnSpLocks/>
            </p:cNvCxnSpPr>
            <p:nvPr/>
          </p:nvCxnSpPr>
          <p:spPr>
            <a:xfrm flipV="1">
              <a:off x="2839991" y="4708569"/>
              <a:ext cx="733050" cy="596052"/>
            </a:xfrm>
            <a:prstGeom prst="line">
              <a:avLst/>
            </a:prstGeom>
            <a:ln>
              <a:solidFill>
                <a:srgbClr val="CAF27F"/>
              </a:solidFill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5" name="Tableau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933293"/>
              </p:ext>
            </p:extLst>
          </p:nvPr>
        </p:nvGraphicFramePr>
        <p:xfrm>
          <a:off x="590324" y="1564073"/>
          <a:ext cx="2093067" cy="4921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3067">
                  <a:extLst>
                    <a:ext uri="{9D8B030D-6E8A-4147-A177-3AD203B41FA5}">
                      <a16:colId xmlns:a16="http://schemas.microsoft.com/office/drawing/2014/main" xmlns="" val="3200156289"/>
                    </a:ext>
                  </a:extLst>
                </a:gridCol>
              </a:tblGrid>
              <a:tr h="492143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u="none" strike="noStrike" dirty="0">
                          <a:effectLst/>
                        </a:rPr>
                        <a:t>Obj5 – Imaginer une solution, répondre à un besoin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8869711"/>
                  </a:ext>
                </a:extLst>
              </a:tr>
            </a:tbl>
          </a:graphicData>
        </a:graphic>
      </p:graphicFrame>
      <p:graphicFrame>
        <p:nvGraphicFramePr>
          <p:cNvPr id="86" name="Tableau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63532"/>
              </p:ext>
            </p:extLst>
          </p:nvPr>
        </p:nvGraphicFramePr>
        <p:xfrm>
          <a:off x="590324" y="2056216"/>
          <a:ext cx="2086699" cy="558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6699">
                  <a:extLst>
                    <a:ext uri="{9D8B030D-6E8A-4147-A177-3AD203B41FA5}">
                      <a16:colId xmlns:a16="http://schemas.microsoft.com/office/drawing/2014/main" xmlns="" val="3626504764"/>
                    </a:ext>
                  </a:extLst>
                </a:gridCol>
              </a:tblGrid>
              <a:tr h="489816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u="none" strike="noStrike" dirty="0">
                          <a:effectLst/>
                        </a:rPr>
                        <a:t>Obj7 – Expérimenter et réaliser des prototypes ou des maquettes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B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6402456"/>
                  </a:ext>
                </a:extLst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437321" y="5244881"/>
            <a:ext cx="2401159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sz="1200" dirty="0"/>
              <a:t>Obj1 -  Caractériser des produits ou des constituants privilégiant un usage raisonné du point de vue DD</a:t>
            </a:r>
            <a:r>
              <a:rPr lang="fr-FR" sz="1200" dirty="0" smtClean="0"/>
              <a:t>.</a:t>
            </a:r>
            <a:endParaRPr lang="fr-FR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639854" y="1740802"/>
            <a:ext cx="2107505" cy="21236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fr-FR" sz="1200" dirty="0"/>
              <a:t>Obj2 - Identifier les éléments influents du développement d’un produit </a:t>
            </a:r>
          </a:p>
          <a:p>
            <a:pPr fontAlgn="ctr"/>
            <a:r>
              <a:rPr lang="fr-FR" sz="1200" dirty="0"/>
              <a:t>Obj3 - Analyser l’organisation fonctionnelle, structurelle et logicielle d’un </a:t>
            </a:r>
            <a:r>
              <a:rPr lang="fr-FR" sz="1200" dirty="0" smtClean="0"/>
              <a:t>produit</a:t>
            </a:r>
          </a:p>
          <a:p>
            <a:pPr fontAlgn="ctr"/>
            <a:r>
              <a:rPr lang="fr-FR" sz="1200" dirty="0"/>
              <a:t>Obj6 – Préparer une simulation et exploiter les résultats pour prédire un fonctionnement, valider une performance ou une </a:t>
            </a:r>
            <a:r>
              <a:rPr lang="fr-FR" sz="1200" dirty="0" smtClean="0"/>
              <a:t>solution</a:t>
            </a:r>
            <a:endParaRPr lang="fr-FR" sz="12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149217" y="5606731"/>
            <a:ext cx="2989567" cy="73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fr-FR" sz="1400" dirty="0">
                <a:solidFill>
                  <a:srgbClr val="000000"/>
                </a:solidFill>
              </a:rPr>
              <a:t>O4 - Communiquer une idée, un principe ou une solution technique, un projet, y compris en langue étrangère</a:t>
            </a:r>
            <a:endParaRPr lang="fr-FR" sz="1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30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" grpId="0" animBg="1"/>
      <p:bldP spid="10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322" y="360476"/>
            <a:ext cx="8259832" cy="584746"/>
          </a:xfrm>
        </p:spPr>
        <p:txBody>
          <a:bodyPr/>
          <a:lstStyle/>
          <a:p>
            <a:r>
              <a:rPr lang="fr-FR" dirty="0" smtClean="0"/>
              <a:t>Un découpage en 3 spécialités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06780" y="1023981"/>
            <a:ext cx="8920916" cy="4975302"/>
            <a:chOff x="44564" y="978507"/>
            <a:chExt cx="9015053" cy="50058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80B4FAF9-BA8B-ED45-B531-E23EEF779F48}"/>
                </a:ext>
              </a:extLst>
            </p:cNvPr>
            <p:cNvSpPr/>
            <p:nvPr/>
          </p:nvSpPr>
          <p:spPr>
            <a:xfrm>
              <a:off x="7096421" y="978507"/>
              <a:ext cx="1763409" cy="2660086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Terminale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2E70F5F-98E0-BC4B-AF4C-6B6B917566E0}"/>
                </a:ext>
              </a:extLst>
            </p:cNvPr>
            <p:cNvSpPr/>
            <p:nvPr/>
          </p:nvSpPr>
          <p:spPr>
            <a:xfrm>
              <a:off x="227789" y="1009043"/>
              <a:ext cx="1776955" cy="2660086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Première</a:t>
              </a:r>
            </a:p>
          </p:txBody>
        </p:sp>
        <p:grpSp>
          <p:nvGrpSpPr>
            <p:cNvPr id="7" name="Groupe 6"/>
            <p:cNvGrpSpPr/>
            <p:nvPr/>
          </p:nvGrpSpPr>
          <p:grpSpPr>
            <a:xfrm>
              <a:off x="2206050" y="1298593"/>
              <a:ext cx="4768055" cy="4685752"/>
              <a:chOff x="2206050" y="1089000"/>
              <a:chExt cx="4768055" cy="4685752"/>
            </a:xfrm>
          </p:grpSpPr>
          <p:grpSp>
            <p:nvGrpSpPr>
              <p:cNvPr id="34" name="Grouper 14"/>
              <p:cNvGrpSpPr/>
              <p:nvPr/>
            </p:nvGrpSpPr>
            <p:grpSpPr>
              <a:xfrm>
                <a:off x="2221577" y="1089000"/>
                <a:ext cx="4752528" cy="4680000"/>
                <a:chOff x="2267744" y="1628800"/>
                <a:chExt cx="4752528" cy="4680000"/>
              </a:xfrm>
            </p:grpSpPr>
            <p:sp>
              <p:nvSpPr>
                <p:cNvPr id="41" name="Arc plein 40"/>
                <p:cNvSpPr>
                  <a:spLocks noChangeAspect="1"/>
                </p:cNvSpPr>
                <p:nvPr/>
              </p:nvSpPr>
              <p:spPr>
                <a:xfrm>
                  <a:off x="2267744" y="1628800"/>
                  <a:ext cx="4752528" cy="4680000"/>
                </a:xfrm>
                <a:prstGeom prst="blockArc">
                  <a:avLst>
                    <a:gd name="adj1" fmla="val 16243136"/>
                    <a:gd name="adj2" fmla="val 1708246"/>
                    <a:gd name="adj3" fmla="val 6294"/>
                  </a:avLst>
                </a:prstGeom>
                <a:solidFill>
                  <a:srgbClr val="EB9998"/>
                </a:soli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3922000">
                  <a:off x="4381533" y="2531708"/>
                  <a:ext cx="2755813" cy="198273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9714645"/>
                    </a:avLst>
                  </a:prstTxWarp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structurale</a:t>
                  </a:r>
                  <a:endParaRPr kumimoji="0" lang="fr-FR" sz="2000" b="1" i="0" u="none" strike="noStrike" kern="0" cap="none" spc="0" normalizeH="0" baseline="0" noProof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prstClr val="black"/>
                    </a:solidFill>
                    <a:effectLst>
                      <a:outerShdw blurRad="50800" algn="tl" rotWithShape="0">
                        <a:srgbClr val="000000"/>
                      </a:outerShdw>
                    </a:effectLst>
                    <a:uLnTx/>
                    <a:uFillTx/>
                  </a:endParaRPr>
                </a:p>
              </p:txBody>
            </p:sp>
          </p:grpSp>
          <p:grpSp>
            <p:nvGrpSpPr>
              <p:cNvPr id="35" name="Grouper 13"/>
              <p:cNvGrpSpPr/>
              <p:nvPr/>
            </p:nvGrpSpPr>
            <p:grpSpPr>
              <a:xfrm>
                <a:off x="2221577" y="1089520"/>
                <a:ext cx="4752528" cy="4680000"/>
                <a:chOff x="2267744" y="1629320"/>
                <a:chExt cx="4752528" cy="4680000"/>
              </a:xfrm>
            </p:grpSpPr>
            <p:sp>
              <p:nvSpPr>
                <p:cNvPr id="39" name="Arc plein 38"/>
                <p:cNvSpPr>
                  <a:spLocks noChangeAspect="1"/>
                </p:cNvSpPr>
                <p:nvPr/>
              </p:nvSpPr>
              <p:spPr>
                <a:xfrm>
                  <a:off x="2267744" y="1629320"/>
                  <a:ext cx="4752528" cy="4680000"/>
                </a:xfrm>
                <a:prstGeom prst="blockArc">
                  <a:avLst>
                    <a:gd name="adj1" fmla="val 9089204"/>
                    <a:gd name="adj2" fmla="val 16074985"/>
                    <a:gd name="adj3" fmla="val 6260"/>
                  </a:avLst>
                </a:prstGeom>
                <a:solidFill>
                  <a:srgbClr val="CFB5F6"/>
                </a:soli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 rot="17649249">
                  <a:off x="2142214" y="2502897"/>
                  <a:ext cx="2755813" cy="198273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9714645"/>
                    </a:avLst>
                  </a:prstTxWarp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générique</a:t>
                  </a:r>
                  <a:endParaRPr kumimoji="0" lang="fr-FR" sz="2000" b="1" i="0" u="none" strike="noStrike" kern="0" cap="none" spc="0" normalizeH="0" baseline="0" noProof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prstClr val="black"/>
                    </a:solidFill>
                    <a:effectLst>
                      <a:outerShdw blurRad="50800" algn="tl" rotWithShape="0">
                        <a:srgbClr val="000000"/>
                      </a:outerShdw>
                    </a:effectLst>
                    <a:uLnTx/>
                    <a:uFillTx/>
                  </a:endParaRPr>
                </a:p>
              </p:txBody>
            </p:sp>
          </p:grpSp>
          <p:grpSp>
            <p:nvGrpSpPr>
              <p:cNvPr id="36" name="Grouper 15"/>
              <p:cNvGrpSpPr/>
              <p:nvPr/>
            </p:nvGrpSpPr>
            <p:grpSpPr>
              <a:xfrm>
                <a:off x="2206050" y="1094752"/>
                <a:ext cx="4752528" cy="4680000"/>
                <a:chOff x="2099817" y="1482152"/>
                <a:chExt cx="4752528" cy="4680000"/>
              </a:xfrm>
            </p:grpSpPr>
            <p:sp>
              <p:nvSpPr>
                <p:cNvPr id="37" name="Arc plein 36"/>
                <p:cNvSpPr>
                  <a:spLocks noChangeAspect="1"/>
                </p:cNvSpPr>
                <p:nvPr/>
              </p:nvSpPr>
              <p:spPr>
                <a:xfrm>
                  <a:off x="2099817" y="1482152"/>
                  <a:ext cx="4752528" cy="4680000"/>
                </a:xfrm>
                <a:prstGeom prst="blockArc">
                  <a:avLst>
                    <a:gd name="adj1" fmla="val 1861844"/>
                    <a:gd name="adj2" fmla="val 8908633"/>
                    <a:gd name="adj3" fmla="val 6418"/>
                  </a:avLst>
                </a:prstGeom>
                <a:solidFill>
                  <a:srgbClr val="CAF27F"/>
                </a:solidFill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2689915" y="3480432"/>
                  <a:ext cx="3572331" cy="2549897"/>
                </a:xfrm>
                <a:prstGeom prst="rect">
                  <a:avLst/>
                </a:prstGeom>
                <a:noFill/>
              </p:spPr>
              <p:txBody>
                <a:bodyPr spcFirstLastPara="1" wrap="none" lIns="91440" tIns="45720" rIns="91440" bIns="45720" numCol="1">
                  <a:prstTxWarp prst="textArchDown">
                    <a:avLst/>
                  </a:prstTxWarp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génétique et générale</a:t>
                  </a:r>
                </a:p>
              </p:txBody>
            </p:sp>
          </p:grpSp>
        </p:grpSp>
        <p:graphicFrame>
          <p:nvGraphicFramePr>
            <p:cNvPr id="8" name="Diagramme 7"/>
            <p:cNvGraphicFramePr>
              <a:graphicFrameLocks/>
            </p:cNvGraphicFramePr>
            <p:nvPr>
              <p:custDataLst>
                <p:tags r:id="rId1"/>
              </p:custDataLst>
              <p:extLst>
                <p:ext uri="{D42A27DB-BD31-4B8C-83A1-F6EECF244321}">
                  <p14:modId xmlns:p14="http://schemas.microsoft.com/office/powerpoint/2010/main" val="2009070914"/>
                </p:ext>
              </p:extLst>
            </p:nvPr>
          </p:nvGraphicFramePr>
          <p:xfrm>
            <a:off x="1507015" y="1440415"/>
            <a:ext cx="6400800" cy="44395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9" name="Grouper 5"/>
            <p:cNvGrpSpPr/>
            <p:nvPr/>
          </p:nvGrpSpPr>
          <p:grpSpPr>
            <a:xfrm>
              <a:off x="2743769" y="1304763"/>
              <a:ext cx="6315848" cy="4108756"/>
              <a:chOff x="2743769" y="1304763"/>
              <a:chExt cx="6315848" cy="4108756"/>
            </a:xfrm>
          </p:grpSpPr>
          <p:sp>
            <p:nvSpPr>
              <p:cNvPr id="30" name="Arc plein 29"/>
              <p:cNvSpPr>
                <a:spLocks noChangeAspect="1"/>
              </p:cNvSpPr>
              <p:nvPr/>
            </p:nvSpPr>
            <p:spPr>
              <a:xfrm>
                <a:off x="2743769" y="1808355"/>
                <a:ext cx="3661036" cy="3605164"/>
              </a:xfrm>
              <a:prstGeom prst="blockArc">
                <a:avLst>
                  <a:gd name="adj1" fmla="val 6329566"/>
                  <a:gd name="adj2" fmla="val 21104942"/>
                  <a:gd name="adj3" fmla="val 15612"/>
                </a:avLst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17891271">
                <a:off x="2752687" y="2381854"/>
                <a:ext cx="2755813" cy="198273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>
                    <a:gd name="adj" fmla="val 9714645"/>
                  </a:avLst>
                </a:prstTxWarp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2I2D</a:t>
                </a:r>
                <a:endParaRPr kumimoji="0" lang="fr-FR" sz="2800" b="1" i="0" u="none" strike="noStrike" kern="0" cap="none" spc="0" normalizeH="0" baseline="0" noProof="0" dirty="0" smtClean="0">
                  <a:ln w="17780" cmpd="sng">
                    <a:noFill/>
                    <a:prstDash val="solid"/>
                    <a:miter lim="800000"/>
                  </a:ln>
                  <a:solidFill>
                    <a:prstClr val="white"/>
                  </a:solidFill>
                  <a:effectLst>
                    <a:outerShdw blurRad="50800" algn="tl" rotWithShape="0">
                      <a:srgbClr val="000000"/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A0DC1B45-1321-E043-A356-F3738EBA5251}"/>
                  </a:ext>
                </a:extLst>
              </p:cNvPr>
              <p:cNvSpPr/>
              <p:nvPr/>
            </p:nvSpPr>
            <p:spPr>
              <a:xfrm>
                <a:off x="6845305" y="1304763"/>
                <a:ext cx="2214312" cy="691670"/>
              </a:xfrm>
              <a:prstGeom prst="rect">
                <a:avLst/>
              </a:prstGeom>
              <a:solidFill>
                <a:srgbClr val="9BBB59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ArialMT"/>
                  </a:rPr>
                  <a:t>Ingénierie, Innovation et Développement Durable (2I2D) – 12h</a:t>
                </a:r>
                <a:endPara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3" name="Connecteur droit 75"/>
              <p:cNvCxnSpPr>
                <a:cxnSpLocks/>
                <a:stCxn id="32" idx="1"/>
              </p:cNvCxnSpPr>
              <p:nvPr/>
            </p:nvCxnSpPr>
            <p:spPr>
              <a:xfrm rot="10800000" flipV="1">
                <a:off x="4804623" y="1650598"/>
                <a:ext cx="2040683" cy="394514"/>
              </a:xfrm>
              <a:prstGeom prst="bentConnector3">
                <a:avLst>
                  <a:gd name="adj1" fmla="val 100603"/>
                </a:avLst>
              </a:prstGeom>
              <a:noFill/>
              <a:ln w="25400" cap="flat" cmpd="sng" algn="ctr">
                <a:solidFill>
                  <a:srgbClr val="8064A2">
                    <a:lumMod val="50000"/>
                  </a:srgbClr>
                </a:solidFill>
                <a:prstDash val="solid"/>
                <a:tailEnd type="oval" w="lg" len="lg"/>
              </a:ln>
              <a:effectLst/>
            </p:spPr>
          </p:cxnSp>
        </p:grpSp>
        <p:sp>
          <p:nvSpPr>
            <p:cNvPr id="10" name="Secteurs 9"/>
            <p:cNvSpPr/>
            <p:nvPr>
              <p:custDataLst>
                <p:tags r:id="rId2"/>
              </p:custDataLst>
            </p:nvPr>
          </p:nvSpPr>
          <p:spPr>
            <a:xfrm rot="3362358">
              <a:off x="2760061" y="1788348"/>
              <a:ext cx="3605584" cy="3648803"/>
            </a:xfrm>
            <a:prstGeom prst="pie">
              <a:avLst>
                <a:gd name="adj1" fmla="val 2939014"/>
                <a:gd name="adj2" fmla="val 17731297"/>
              </a:avLst>
            </a:prstGeom>
            <a:noFill/>
            <a:ln w="25400" cap="flat" cmpd="sng" algn="ctr">
              <a:solidFill>
                <a:srgbClr val="002060"/>
              </a:solidFill>
              <a:prstDash val="solid"/>
            </a:ln>
            <a:effectLst>
              <a:glow rad="38100">
                <a:srgbClr val="4F81BD">
                  <a:satMod val="175000"/>
                  <a:alpha val="40000"/>
                </a:srgbClr>
              </a:glow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" name="Grouper 3"/>
            <p:cNvGrpSpPr/>
            <p:nvPr/>
          </p:nvGrpSpPr>
          <p:grpSpPr>
            <a:xfrm>
              <a:off x="44564" y="1298477"/>
              <a:ext cx="5858865" cy="3618236"/>
              <a:chOff x="44564" y="1298477"/>
              <a:chExt cx="5858865" cy="361823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DC87CF0E-6567-C24B-B79D-D5CE0B044013}"/>
                  </a:ext>
                </a:extLst>
              </p:cNvPr>
              <p:cNvSpPr/>
              <p:nvPr/>
            </p:nvSpPr>
            <p:spPr>
              <a:xfrm>
                <a:off x="44564" y="1298477"/>
                <a:ext cx="2215841" cy="749813"/>
              </a:xfrm>
              <a:prstGeom prst="rect">
                <a:avLst/>
              </a:prstGeom>
              <a:solidFill>
                <a:srgbClr val="9BBB59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Times New Roman" panose="02020603050405020304" pitchFamily="18" charset="0"/>
                  </a:rPr>
                  <a:t>Ingénierie et Développement Durable </a:t>
                </a:r>
                <a:r>
                  <a:rPr kumimoji="0" lang="fr-FR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(I2D) – 9h</a:t>
                </a:r>
              </a:p>
            </p:txBody>
          </p:sp>
          <p:grpSp>
            <p:nvGrpSpPr>
              <p:cNvPr id="25" name="Grouper 2"/>
              <p:cNvGrpSpPr/>
              <p:nvPr/>
            </p:nvGrpSpPr>
            <p:grpSpPr>
              <a:xfrm>
                <a:off x="3147616" y="2160900"/>
                <a:ext cx="2755813" cy="2755813"/>
                <a:chOff x="3147616" y="2160900"/>
                <a:chExt cx="2755813" cy="2755813"/>
              </a:xfrm>
            </p:grpSpPr>
            <p:sp>
              <p:nvSpPr>
                <p:cNvPr id="26" name="Arc plein 25"/>
                <p:cNvSpPr>
                  <a:spLocks noChangeAspect="1"/>
                </p:cNvSpPr>
                <p:nvPr/>
              </p:nvSpPr>
              <p:spPr>
                <a:xfrm>
                  <a:off x="3281815" y="2362852"/>
                  <a:ext cx="2558550" cy="2519502"/>
                </a:xfrm>
                <a:prstGeom prst="blockArc">
                  <a:avLst>
                    <a:gd name="adj1" fmla="val 14278136"/>
                    <a:gd name="adj2" fmla="val 21123278"/>
                    <a:gd name="adj3" fmla="val 16700"/>
                  </a:avLst>
                </a:prstGeom>
                <a:solidFill>
                  <a:srgbClr val="9BBB59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 rot="1535578">
                  <a:off x="3147616" y="2611751"/>
                  <a:ext cx="2755813" cy="198273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3329605"/>
                    </a:avLst>
                  </a:prstTxWarp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I2D</a:t>
                  </a:r>
                  <a:endParaRPr kumimoji="0" lang="fr-FR" sz="2800" b="1" i="0" u="none" strike="noStrike" kern="0" cap="none" spc="0" normalizeH="0" baseline="0" noProof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prstClr val="white"/>
                    </a:solidFill>
                    <a:effectLst>
                      <a:outerShdw blurRad="50800" algn="tl" rotWithShape="0">
                        <a:srgbClr val="000000"/>
                      </a:outerShdw>
                    </a:effectLst>
                    <a:uLnTx/>
                    <a:uFillTx/>
                  </a:endParaRPr>
                </a:p>
              </p:txBody>
            </p:sp>
            <p:sp>
              <p:nvSpPr>
                <p:cNvPr id="28" name="Arc plein 27"/>
                <p:cNvSpPr>
                  <a:spLocks noChangeAspect="1"/>
                </p:cNvSpPr>
                <p:nvPr/>
              </p:nvSpPr>
              <p:spPr>
                <a:xfrm>
                  <a:off x="3290441" y="2330460"/>
                  <a:ext cx="2558550" cy="2519502"/>
                </a:xfrm>
                <a:prstGeom prst="blockArc">
                  <a:avLst>
                    <a:gd name="adj1" fmla="val 6312653"/>
                    <a:gd name="adj2" fmla="val 10511570"/>
                    <a:gd name="adj3" fmla="val 17359"/>
                  </a:avLst>
                </a:prstGeom>
                <a:solidFill>
                  <a:srgbClr val="9BBB59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13800000">
                  <a:off x="3165903" y="2547440"/>
                  <a:ext cx="2755813" cy="198273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13329605"/>
                    </a:avLst>
                  </a:prstTxWarp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I2D</a:t>
                  </a:r>
                  <a:endParaRPr kumimoji="0" lang="fr-FR" sz="2800" b="1" i="0" u="none" strike="noStrike" kern="0" cap="none" spc="0" normalizeH="0" baseline="0" noProof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prstClr val="white"/>
                    </a:solidFill>
                    <a:effectLst>
                      <a:outerShdw blurRad="50800" algn="tl" rotWithShape="0">
                        <a:srgbClr val="000000"/>
                      </a:outerShdw>
                    </a:effectLst>
                    <a:uLnTx/>
                    <a:uFillTx/>
                  </a:endParaRPr>
                </a:p>
              </p:txBody>
            </p:sp>
          </p:grpSp>
          <p:cxnSp>
            <p:nvCxnSpPr>
              <p:cNvPr id="24" name="Connecteur droit 75"/>
              <p:cNvCxnSpPr>
                <a:cxnSpLocks/>
                <a:stCxn id="23" idx="3"/>
              </p:cNvCxnSpPr>
              <p:nvPr/>
            </p:nvCxnSpPr>
            <p:spPr>
              <a:xfrm>
                <a:off x="2260405" y="1673384"/>
                <a:ext cx="2128177" cy="852962"/>
              </a:xfrm>
              <a:prstGeom prst="bentConnector3">
                <a:avLst>
                  <a:gd name="adj1" fmla="val 100004"/>
                </a:avLst>
              </a:prstGeom>
              <a:noFill/>
              <a:ln w="25400" cap="flat" cmpd="sng" algn="ctr">
                <a:solidFill>
                  <a:srgbClr val="4BACC6">
                    <a:lumMod val="50000"/>
                  </a:srgbClr>
                </a:solidFill>
                <a:prstDash val="solid"/>
                <a:tailEnd type="oval" w="lg" len="lg"/>
              </a:ln>
              <a:effectLst/>
            </p:spPr>
          </p:cxnSp>
        </p:grpSp>
        <p:grpSp>
          <p:nvGrpSpPr>
            <p:cNvPr id="12" name="Grouper 47"/>
            <p:cNvGrpSpPr/>
            <p:nvPr/>
          </p:nvGrpSpPr>
          <p:grpSpPr>
            <a:xfrm>
              <a:off x="4014747" y="3054909"/>
              <a:ext cx="1008112" cy="1028274"/>
              <a:chOff x="4055387" y="2912669"/>
              <a:chExt cx="1008112" cy="1028274"/>
            </a:xfrm>
          </p:grpSpPr>
          <p:sp>
            <p:nvSpPr>
              <p:cNvPr id="19" name="Ellipse 18"/>
              <p:cNvSpPr>
                <a:spLocks/>
              </p:cNvSpPr>
              <p:nvPr/>
            </p:nvSpPr>
            <p:spPr>
              <a:xfrm>
                <a:off x="4055387" y="2912669"/>
                <a:ext cx="1008112" cy="1028274"/>
              </a:xfrm>
              <a:prstGeom prst="ellipse">
                <a:avLst/>
              </a:prstGeom>
              <a:gradFill rotWithShape="1">
                <a:gsLst>
                  <a:gs pos="0">
                    <a:srgbClr val="4F81BD">
                      <a:tint val="100000"/>
                      <a:shade val="100000"/>
                      <a:satMod val="130000"/>
                    </a:srgbClr>
                  </a:gs>
                  <a:gs pos="100000">
                    <a:srgbClr val="4F81B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lIns="36000" tIns="0" rIns="36000" bIns="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Produit</a:t>
                </a:r>
                <a:endPara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xmlns="" id="{89F4381B-14FA-514E-BCB1-6C252E8C4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2046" y="2987459"/>
                <a:ext cx="537971" cy="333801"/>
              </a:xfrm>
              <a:prstGeom prst="rect">
                <a:avLst/>
              </a:prstGeom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25523" y="3503262"/>
                <a:ext cx="571443" cy="410148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057546" y="3469534"/>
                <a:ext cx="483235" cy="399195"/>
              </a:xfrm>
              <a:prstGeom prst="rect">
                <a:avLst/>
              </a:prstGeom>
            </p:spPr>
          </p:pic>
        </p:grpSp>
        <p:grpSp>
          <p:nvGrpSpPr>
            <p:cNvPr id="13" name="Grouper 4"/>
            <p:cNvGrpSpPr/>
            <p:nvPr/>
          </p:nvGrpSpPr>
          <p:grpSpPr>
            <a:xfrm>
              <a:off x="44565" y="2103224"/>
              <a:ext cx="5823109" cy="3003999"/>
              <a:chOff x="44565" y="2103224"/>
              <a:chExt cx="5823109" cy="3003999"/>
            </a:xfrm>
          </p:grpSpPr>
          <p:grpSp>
            <p:nvGrpSpPr>
              <p:cNvPr id="14" name="Grouper 1"/>
              <p:cNvGrpSpPr/>
              <p:nvPr/>
            </p:nvGrpSpPr>
            <p:grpSpPr>
              <a:xfrm>
                <a:off x="44565" y="2103224"/>
                <a:ext cx="5823109" cy="3003999"/>
                <a:chOff x="44565" y="2103224"/>
                <a:chExt cx="5823109" cy="3003999"/>
              </a:xfrm>
            </p:grpSpPr>
            <p:sp>
              <p:nvSpPr>
                <p:cNvPr id="16" name="Arc plein 15"/>
                <p:cNvSpPr>
                  <a:spLocks noChangeAspect="1"/>
                </p:cNvSpPr>
                <p:nvPr/>
              </p:nvSpPr>
              <p:spPr>
                <a:xfrm>
                  <a:off x="3727089" y="2775766"/>
                  <a:ext cx="1657481" cy="1632186"/>
                </a:xfrm>
                <a:prstGeom prst="blockArc">
                  <a:avLst>
                    <a:gd name="adj1" fmla="val 7533416"/>
                    <a:gd name="adj2" fmla="val 17605540"/>
                    <a:gd name="adj3" fmla="val 16037"/>
                  </a:avLst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17820744">
                  <a:off x="3498401" y="2737950"/>
                  <a:ext cx="2755813" cy="1982733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prstTxWarp prst="textArchUp">
                    <a:avLst>
                      <a:gd name="adj" fmla="val 9714645"/>
                    </a:avLst>
                  </a:prstTxWarp>
                  <a:sp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IT</a:t>
                  </a:r>
                  <a:endParaRPr kumimoji="0" lang="fr-FR" sz="2400" b="1" i="0" u="none" strike="noStrike" kern="0" cap="none" spc="0" normalizeH="0" baseline="0" noProof="0" dirty="0" smtClean="0">
                    <a:ln w="17780" cmpd="sng">
                      <a:noFill/>
                      <a:prstDash val="solid"/>
                      <a:miter lim="800000"/>
                    </a:ln>
                    <a:solidFill>
                      <a:prstClr val="white"/>
                    </a:solidFill>
                    <a:effectLst>
                      <a:outerShdw blurRad="50800" algn="tl" rotWithShape="0">
                        <a:srgbClr val="000000"/>
                      </a:outerShdw>
                    </a:effectLst>
                    <a:uLnTx/>
                    <a:uFillTx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xmlns="" id="{019044BB-C80F-7D48-88E0-8F119DC37150}"/>
                    </a:ext>
                  </a:extLst>
                </p:cNvPr>
                <p:cNvSpPr/>
                <p:nvPr/>
              </p:nvSpPr>
              <p:spPr>
                <a:xfrm>
                  <a:off x="44565" y="2103224"/>
                  <a:ext cx="2217458" cy="749813"/>
                </a:xfrm>
                <a:prstGeom prst="rect">
                  <a:avLst/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Innovation Technologique (IT) - 3h</a:t>
                  </a:r>
                  <a:endParaRPr kumimoji="0" lang="fr-FR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5" name="Connecteur droit 75"/>
              <p:cNvCxnSpPr>
                <a:cxnSpLocks/>
                <a:stCxn id="18" idx="3"/>
              </p:cNvCxnSpPr>
              <p:nvPr/>
            </p:nvCxnSpPr>
            <p:spPr>
              <a:xfrm>
                <a:off x="2262023" y="2478131"/>
                <a:ext cx="1956320" cy="500596"/>
              </a:xfrm>
              <a:prstGeom prst="bentConnector3">
                <a:avLst>
                  <a:gd name="adj1" fmla="val 100367"/>
                </a:avLst>
              </a:prstGeom>
              <a:noFill/>
              <a:ln w="25400" cap="flat" cmpd="sng" algn="ctr">
                <a:solidFill>
                  <a:srgbClr val="CAF27F"/>
                </a:solidFill>
                <a:prstDash val="solid"/>
                <a:tailEnd type="oval" w="lg" len="lg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35777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322" y="345056"/>
            <a:ext cx="8259832" cy="651529"/>
          </a:xfrm>
        </p:spPr>
        <p:txBody>
          <a:bodyPr/>
          <a:lstStyle/>
          <a:p>
            <a:r>
              <a:rPr lang="fr-FR" dirty="0" smtClean="0"/>
              <a:t>Relations objectifs-spécialités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2E70F5F-98E0-BC4B-AF4C-6B6B917566E0}"/>
              </a:ext>
            </a:extLst>
          </p:cNvPr>
          <p:cNvSpPr/>
          <p:nvPr/>
        </p:nvSpPr>
        <p:spPr>
          <a:xfrm>
            <a:off x="5772221" y="525231"/>
            <a:ext cx="1624505" cy="37294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Première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877711"/>
              </p:ext>
            </p:extLst>
          </p:nvPr>
        </p:nvGraphicFramePr>
        <p:xfrm>
          <a:off x="2126749" y="900350"/>
          <a:ext cx="6868539" cy="5862866"/>
        </p:xfrm>
        <a:graphic>
          <a:graphicData uri="http://schemas.openxmlformats.org/drawingml/2006/table">
            <a:tbl>
              <a:tblPr firstRow="1" bandRow="1"/>
              <a:tblGrid>
                <a:gridCol w="3626349">
                  <a:extLst>
                    <a:ext uri="{9D8B030D-6E8A-4147-A177-3AD203B41FA5}">
                      <a16:colId xmlns:a16="http://schemas.microsoft.com/office/drawing/2014/main" xmlns="" val="2312625806"/>
                    </a:ext>
                  </a:extLst>
                </a:gridCol>
                <a:gridCol w="854542">
                  <a:extLst>
                    <a:ext uri="{9D8B030D-6E8A-4147-A177-3AD203B41FA5}">
                      <a16:colId xmlns:a16="http://schemas.microsoft.com/office/drawing/2014/main" xmlns="" val="2128463664"/>
                    </a:ext>
                  </a:extLst>
                </a:gridCol>
                <a:gridCol w="775277">
                  <a:extLst>
                    <a:ext uri="{9D8B030D-6E8A-4147-A177-3AD203B41FA5}">
                      <a16:colId xmlns:a16="http://schemas.microsoft.com/office/drawing/2014/main" xmlns="" val="1437881399"/>
                    </a:ext>
                  </a:extLst>
                </a:gridCol>
                <a:gridCol w="1612371">
                  <a:extLst>
                    <a:ext uri="{9D8B030D-6E8A-4147-A177-3AD203B41FA5}">
                      <a16:colId xmlns:a16="http://schemas.microsoft.com/office/drawing/2014/main" xmlns="" val="2513535894"/>
                    </a:ext>
                  </a:extLst>
                </a:gridCol>
              </a:tblGrid>
              <a:tr h="5719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fr-FR" sz="1800" dirty="0"/>
                        <a:t>Objectifs de formation</a:t>
                      </a:r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31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457200" rtl="0" eaLnBrk="1" latinLnBrk="0" hangingPunct="1"/>
                      <a:r>
                        <a:rPr lang="fr-FR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457200" rtl="0" eaLnBrk="1" latinLnBrk="0" hangingPunct="1"/>
                      <a:r>
                        <a:rPr lang="fr-FR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I2D</a:t>
                      </a:r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457200" rtl="0" eaLnBrk="1" latinLnBrk="0" hangingPunct="1"/>
                      <a:r>
                        <a:rPr lang="fr-FR" sz="2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2I2D</a:t>
                      </a:r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180244"/>
                  </a:ext>
                </a:extLst>
              </a:tr>
              <a:tr h="7494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84138" indent="0">
                        <a:spcAft>
                          <a:spcPts val="0"/>
                        </a:spcAft>
                      </a:pPr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O1 -  Caractériser des produits ou des constituants privilégiant un usage raisonné du point de vue développement durable</a:t>
                      </a:r>
                    </a:p>
                  </a:txBody>
                  <a:tcPr marL="36195" marR="36195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F2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5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7376716"/>
                  </a:ext>
                </a:extLst>
              </a:tr>
              <a:tr h="7494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O2 - </a:t>
                      </a:r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Identifier les éléments influents du développement d’un produit </a:t>
                      </a:r>
                    </a:p>
                  </a:txBody>
                  <a:tcPr marL="131790" marR="131790" marT="65895" marB="6589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99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5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36282705"/>
                  </a:ext>
                </a:extLst>
              </a:tr>
              <a:tr h="7494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O3 - </a:t>
                      </a:r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Analyser l’organisation fonctionnelle et structurelle d’un produit</a:t>
                      </a:r>
                    </a:p>
                  </a:txBody>
                  <a:tcPr marL="131790" marR="131790" marT="65895" marB="6589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99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5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7801617"/>
                  </a:ext>
                </a:extLst>
              </a:tr>
              <a:tr h="7494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O4 - Communiquer une idée, un principe ou une solution technique, un projet, y compris en langue étrangère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790" marR="131790" marT="65895" marB="6589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5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3030341"/>
                  </a:ext>
                </a:extLst>
              </a:tr>
              <a:tr h="7494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O5 – Imaginer une solution, répondre à un besoin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790" marR="131790" marT="65895" marB="6589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B5F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5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6508228"/>
                  </a:ext>
                </a:extLst>
              </a:tr>
              <a:tr h="7494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O6 – Préparer une simulation et exploiter les résultats pour prédire un fonctionnement, valider une performance ou une solution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790" marR="131790" marT="65895" marB="6589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998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5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1897903"/>
                  </a:ext>
                </a:extLst>
              </a:tr>
              <a:tr h="7494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>
                          <a:effectLst/>
                        </a:rPr>
                        <a:t>O7 – Expérimenter et réaliser des prototypes ou des maquettes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790" marR="131790" marT="65895" marB="65895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B5F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5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fr-FR" sz="1700" dirty="0"/>
                    </a:p>
                  </a:txBody>
                  <a:tcPr marL="131790" marR="131790" marT="65895" marB="6589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7891333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2E70F5F-98E0-BC4B-AF4C-6B6B917566E0}"/>
              </a:ext>
            </a:extLst>
          </p:cNvPr>
          <p:cNvSpPr/>
          <p:nvPr/>
        </p:nvSpPr>
        <p:spPr>
          <a:xfrm>
            <a:off x="7389691" y="524556"/>
            <a:ext cx="1605597" cy="37579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Terminale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450" y="1438007"/>
            <a:ext cx="690131" cy="77223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315" y="1409127"/>
            <a:ext cx="690131" cy="77223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8803" y="2181364"/>
            <a:ext cx="690131" cy="77223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423" y="2172966"/>
            <a:ext cx="690131" cy="77223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673" y="2945203"/>
            <a:ext cx="690131" cy="77223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4776" y="2885599"/>
            <a:ext cx="690131" cy="77223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8803" y="3662729"/>
            <a:ext cx="690131" cy="77223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5380" y="3674026"/>
            <a:ext cx="690131" cy="77223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129" y="3642056"/>
            <a:ext cx="690131" cy="77223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156" y="4437733"/>
            <a:ext cx="690131" cy="77223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2129" y="4437733"/>
            <a:ext cx="690131" cy="77223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8957" y="5212098"/>
            <a:ext cx="690131" cy="77223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422" y="5190540"/>
            <a:ext cx="690131" cy="77223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8802" y="5990979"/>
            <a:ext cx="690131" cy="77223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285" y="5981987"/>
            <a:ext cx="690131" cy="77223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421" y="5976878"/>
            <a:ext cx="690131" cy="77223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1E7ECABA-FA2E-1946-93B9-ED43DD25E4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0449" y="4458010"/>
            <a:ext cx="690131" cy="7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3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322" y="437532"/>
            <a:ext cx="8259832" cy="622171"/>
          </a:xfrm>
        </p:spPr>
        <p:txBody>
          <a:bodyPr/>
          <a:lstStyle/>
          <a:p>
            <a:pPr algn="r"/>
            <a:r>
              <a:rPr lang="fr-FR" dirty="0" smtClean="0"/>
              <a:t>Les spécialités en première et terminale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80441" y="734969"/>
            <a:ext cx="8855679" cy="5456573"/>
            <a:chOff x="166258" y="734969"/>
            <a:chExt cx="8882698" cy="545657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9A305384-952B-1E44-A63C-B65DB511FFAC}"/>
                </a:ext>
              </a:extLst>
            </p:cNvPr>
            <p:cNvSpPr/>
            <p:nvPr/>
          </p:nvSpPr>
          <p:spPr>
            <a:xfrm>
              <a:off x="1323104" y="3853623"/>
              <a:ext cx="1878309" cy="1878309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6350" cap="flat" cmpd="sng" algn="ctr">
              <a:solidFill>
                <a:srgbClr val="EEECE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ITEC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B6A1DC80-C3FF-7A42-9DD6-E008F81CE47C}"/>
                </a:ext>
              </a:extLst>
            </p:cNvPr>
            <p:cNvSpPr/>
            <p:nvPr/>
          </p:nvSpPr>
          <p:spPr>
            <a:xfrm>
              <a:off x="4192877" y="5002724"/>
              <a:ext cx="3941896" cy="36448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Innovation Technologique et </a:t>
              </a:r>
              <a:r>
                <a:rPr kumimoji="0" lang="fr-FR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Eco-Conception</a:t>
              </a:r>
              <a:endPara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23104" y="1099451"/>
              <a:ext cx="2316984" cy="2316985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30987" y="1099908"/>
              <a:ext cx="2303731" cy="913853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38349" y="2013425"/>
              <a:ext cx="2296370" cy="1403131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I2D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8844" y="1712831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3h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65189" y="2005276"/>
              <a:ext cx="4235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9h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51634" y="3368119"/>
              <a:ext cx="5405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12h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20729" y="1629314"/>
              <a:ext cx="43954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DA045016-F8EF-7B4B-876F-551632D6AD8D}"/>
                </a:ext>
              </a:extLst>
            </p:cNvPr>
            <p:cNvSpPr/>
            <p:nvPr/>
          </p:nvSpPr>
          <p:spPr>
            <a:xfrm>
              <a:off x="1437628" y="3982372"/>
              <a:ext cx="1878309" cy="1878309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rgbClr val="EEECE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ITEC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A4D91B8-0002-EB41-BE37-34AC890E4F05}"/>
                </a:ext>
              </a:extLst>
            </p:cNvPr>
            <p:cNvSpPr/>
            <p:nvPr/>
          </p:nvSpPr>
          <p:spPr>
            <a:xfrm>
              <a:off x="4192877" y="4614121"/>
              <a:ext cx="3941896" cy="364481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Architecture et Construction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B257C1DA-076A-8247-A944-391D8E5DAD62}"/>
                </a:ext>
              </a:extLst>
            </p:cNvPr>
            <p:cNvSpPr/>
            <p:nvPr/>
          </p:nvSpPr>
          <p:spPr>
            <a:xfrm>
              <a:off x="1614514" y="4151699"/>
              <a:ext cx="1878309" cy="1878309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EEECE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ITEC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A93A9500-6F79-5E4F-9873-22319C7F1516}"/>
                </a:ext>
              </a:extLst>
            </p:cNvPr>
            <p:cNvSpPr/>
            <p:nvPr/>
          </p:nvSpPr>
          <p:spPr>
            <a:xfrm>
              <a:off x="1773638" y="4310823"/>
              <a:ext cx="1859921" cy="18648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6350" cap="flat" cmpd="sng" algn="ctr">
              <a:solidFill>
                <a:srgbClr val="EEECE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00BB6EA4-FB62-3B4D-8797-D22F474FDD56}"/>
                </a:ext>
              </a:extLst>
            </p:cNvPr>
            <p:cNvSpPr/>
            <p:nvPr/>
          </p:nvSpPr>
          <p:spPr>
            <a:xfrm>
              <a:off x="180537" y="1099450"/>
              <a:ext cx="1149928" cy="364481"/>
            </a:xfrm>
            <a:prstGeom prst="rect">
              <a:avLst/>
            </a:prstGeom>
            <a:solidFill>
              <a:sysClr val="windowText" lastClr="000000">
                <a:alpha val="31000"/>
              </a:sys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STI2D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5E2206A-6C8E-5A4D-A288-4B769F216CA1}"/>
                </a:ext>
              </a:extLst>
            </p:cNvPr>
            <p:cNvSpPr/>
            <p:nvPr/>
          </p:nvSpPr>
          <p:spPr>
            <a:xfrm>
              <a:off x="180537" y="734969"/>
              <a:ext cx="1560235" cy="364481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Première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E2DC0AFE-3BD1-8D46-898E-F430410E45C1}"/>
                </a:ext>
              </a:extLst>
            </p:cNvPr>
            <p:cNvSpPr/>
            <p:nvPr/>
          </p:nvSpPr>
          <p:spPr>
            <a:xfrm>
              <a:off x="166258" y="3846899"/>
              <a:ext cx="1149928" cy="364481"/>
            </a:xfrm>
            <a:prstGeom prst="rect">
              <a:avLst/>
            </a:prstGeom>
            <a:solidFill>
              <a:sysClr val="windowText" lastClr="000000">
                <a:alpha val="31000"/>
              </a:sys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STI2D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5CCCEFF5-9CB8-4142-96D2-61A8CB92CD58}"/>
                </a:ext>
              </a:extLst>
            </p:cNvPr>
            <p:cNvSpPr/>
            <p:nvPr/>
          </p:nvSpPr>
          <p:spPr>
            <a:xfrm>
              <a:off x="166258" y="3482418"/>
              <a:ext cx="1560235" cy="364481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Terminale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2B0E0170-5DE8-294F-9520-08F87A58424B}"/>
                </a:ext>
              </a:extLst>
            </p:cNvPr>
            <p:cNvSpPr/>
            <p:nvPr/>
          </p:nvSpPr>
          <p:spPr>
            <a:xfrm>
              <a:off x="3670475" y="2783940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5A5471EC-AEF5-6F4F-8D73-DA58BA4D75F3}"/>
                </a:ext>
              </a:extLst>
            </p:cNvPr>
            <p:cNvSpPr/>
            <p:nvPr/>
          </p:nvSpPr>
          <p:spPr>
            <a:xfrm>
              <a:off x="4193251" y="5784788"/>
              <a:ext cx="3941895" cy="364481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Systèmes d’Information et Numérique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BC4394CB-227D-D440-AAF8-BA25218E9A48}"/>
                </a:ext>
              </a:extLst>
            </p:cNvPr>
            <p:cNvSpPr/>
            <p:nvPr/>
          </p:nvSpPr>
          <p:spPr>
            <a:xfrm>
              <a:off x="4192877" y="5392207"/>
              <a:ext cx="3941896" cy="364481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ArialMT"/>
                </a:rPr>
                <a:t>Energies et Environnement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019044BB-C80F-7D48-88E0-8F119DC37150}"/>
                </a:ext>
              </a:extLst>
            </p:cNvPr>
            <p:cNvSpPr/>
            <p:nvPr/>
          </p:nvSpPr>
          <p:spPr>
            <a:xfrm>
              <a:off x="4189332" y="1367034"/>
              <a:ext cx="4859624" cy="364481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Times New Roman" panose="02020603050405020304" pitchFamily="18" charset="0"/>
                </a:rPr>
                <a:t>Innovation Technologique (IT)</a:t>
              </a:r>
              <a:endPara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DC87CF0E-6567-C24B-B79D-D5CE0B044013}"/>
                </a:ext>
              </a:extLst>
            </p:cNvPr>
            <p:cNvSpPr/>
            <p:nvPr/>
          </p:nvSpPr>
          <p:spPr>
            <a:xfrm>
              <a:off x="4192876" y="2529733"/>
              <a:ext cx="4856079" cy="364481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Times New Roman" panose="02020603050405020304" pitchFamily="18" charset="0"/>
                </a:rPr>
                <a:t>Ingénierie et Développement Durable </a:t>
              </a: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(I2D)</a:t>
              </a: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xmlns="" id="{4DFC7EE0-70D9-9349-B535-36BB26F37E36}"/>
                </a:ext>
              </a:extLst>
            </p:cNvPr>
            <p:cNvCxnSpPr>
              <a:cxnSpLocks/>
              <a:stCxn id="26" idx="1"/>
              <a:endCxn id="9" idx="3"/>
            </p:cNvCxnSpPr>
            <p:nvPr/>
          </p:nvCxnSpPr>
          <p:spPr>
            <a:xfrm flipH="1">
              <a:off x="3634719" y="2711974"/>
              <a:ext cx="558157" cy="3017"/>
            </a:xfrm>
            <a:prstGeom prst="line">
              <a:avLst/>
            </a:prstGeom>
            <a:noFill/>
            <a:ln w="25400" cap="flat" cmpd="sng" algn="ctr">
              <a:solidFill>
                <a:srgbClr val="9BBB59">
                  <a:lumMod val="75000"/>
                </a:srgbClr>
              </a:solidFill>
              <a:prstDash val="solid"/>
              <a:tailEnd type="oval" w="lg" len="lg"/>
            </a:ln>
            <a:effectLst/>
          </p:spPr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xmlns="" id="{229B4B4E-EEEE-FE47-AAB6-AF10CFEA6A7F}"/>
                </a:ext>
              </a:extLst>
            </p:cNvPr>
            <p:cNvCxnSpPr>
              <a:cxnSpLocks/>
              <a:stCxn id="25" idx="1"/>
              <a:endCxn id="8" idx="3"/>
            </p:cNvCxnSpPr>
            <p:nvPr/>
          </p:nvCxnSpPr>
          <p:spPr>
            <a:xfrm flipH="1">
              <a:off x="3634718" y="1549275"/>
              <a:ext cx="554614" cy="7560"/>
            </a:xfrm>
            <a:prstGeom prst="line">
              <a:avLst/>
            </a:prstGeom>
            <a:noFill/>
            <a:ln w="25400" cap="flat" cmpd="sng" algn="ctr">
              <a:solidFill>
                <a:srgbClr val="9BBB59">
                  <a:lumMod val="60000"/>
                  <a:lumOff val="40000"/>
                </a:srgbClr>
              </a:solidFill>
              <a:prstDash val="solid"/>
              <a:tailEnd type="oval" w="lg" len="lg"/>
            </a:ln>
            <a:effectLst/>
          </p:spPr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xmlns="" id="{8035E385-376A-464E-9077-F3F9212B5A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3731" y="4796362"/>
              <a:ext cx="535601" cy="1"/>
            </a:xfrm>
            <a:prstGeom prst="line">
              <a:avLst/>
            </a:prstGeom>
            <a:noFill/>
            <a:ln w="25400" cap="flat" cmpd="sng" algn="ctr">
              <a:solidFill>
                <a:srgbClr val="F79646"/>
              </a:solidFill>
              <a:prstDash val="solid"/>
              <a:tailEnd type="none" w="lg" len="lg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xmlns="" id="{8FDE1C06-A74D-DA48-A5EE-73A4BAC9D2B4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3653731" y="5184965"/>
              <a:ext cx="539146" cy="0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tailEnd type="none" w="lg" len="lg"/>
            </a:ln>
            <a:effectLst/>
          </p:spPr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xmlns="" id="{7910D7FF-E70A-4441-B69C-73F6A2E17EB4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3645223" y="5574448"/>
              <a:ext cx="547654" cy="0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tailEnd type="none" w="lg" len="lg"/>
            </a:ln>
            <a:effectLst/>
          </p:spPr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xmlns="" id="{E3FCFE69-A653-C04A-8E02-EC9B1EC33F3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3626835" y="5967029"/>
              <a:ext cx="566416" cy="0"/>
            </a:xfrm>
            <a:prstGeom prst="line">
              <a:avLst/>
            </a:prstGeom>
            <a:noFill/>
            <a:ln w="25400" cap="flat" cmpd="sng" algn="ctr">
              <a:solidFill>
                <a:srgbClr val="4BACC6">
                  <a:lumMod val="60000"/>
                  <a:lumOff val="40000"/>
                </a:srgbClr>
              </a:solidFill>
              <a:prstDash val="solid"/>
              <a:tailEnd type="none" w="lg" len="lg"/>
            </a:ln>
            <a:effectLst/>
          </p:spPr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xmlns="" id="{E204F7E9-87B0-9841-88F4-4097D8F81F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6481" y="4008763"/>
              <a:ext cx="552789" cy="1"/>
            </a:xfrm>
            <a:prstGeom prst="line">
              <a:avLst/>
            </a:prstGeom>
            <a:noFill/>
            <a:ln w="25400" cap="flat" cmpd="sng" algn="ctr">
              <a:solidFill>
                <a:srgbClr val="9BBB59">
                  <a:lumMod val="50000"/>
                </a:srgbClr>
              </a:solidFill>
              <a:prstDash val="solid"/>
              <a:tailEnd type="oval" w="lg" len="lg"/>
            </a:ln>
            <a:effectLst/>
          </p:spPr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A0DC1B45-1321-E043-A356-F3738EBA5251}"/>
                </a:ext>
              </a:extLst>
            </p:cNvPr>
            <p:cNvSpPr/>
            <p:nvPr/>
          </p:nvSpPr>
          <p:spPr>
            <a:xfrm>
              <a:off x="4196227" y="3817958"/>
              <a:ext cx="4852729" cy="364481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ArialMT"/>
                </a:rPr>
                <a:t>Ingénierie, Innovation et Développement Durable (2I2D)</a:t>
              </a:r>
              <a:endPara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A95CC995-FEBE-B345-A6B3-CBAF5AD5248C}"/>
                </a:ext>
              </a:extLst>
            </p:cNvPr>
            <p:cNvSpPr/>
            <p:nvPr/>
          </p:nvSpPr>
          <p:spPr>
            <a:xfrm>
              <a:off x="2058839" y="3813045"/>
              <a:ext cx="29848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AC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682F2CC1-BEDD-9F4D-8F30-BC5F977D2D7F}"/>
                </a:ext>
              </a:extLst>
            </p:cNvPr>
            <p:cNvSpPr/>
            <p:nvPr/>
          </p:nvSpPr>
          <p:spPr>
            <a:xfrm>
              <a:off x="2211239" y="3965445"/>
              <a:ext cx="36420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ITEC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078DD1BE-7C00-1B4C-94FE-70009CE57D85}"/>
                </a:ext>
              </a:extLst>
            </p:cNvPr>
            <p:cNvSpPr/>
            <p:nvPr/>
          </p:nvSpPr>
          <p:spPr>
            <a:xfrm>
              <a:off x="2363639" y="4117845"/>
              <a:ext cx="28405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07A78E14-BB5B-AE46-BA96-259100A481DE}"/>
                </a:ext>
              </a:extLst>
            </p:cNvPr>
            <p:cNvSpPr/>
            <p:nvPr/>
          </p:nvSpPr>
          <p:spPr>
            <a:xfrm>
              <a:off x="2516039" y="4270245"/>
              <a:ext cx="32252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SIN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607E1C9D-C89F-1F4F-9420-8A0AE62F7EB4}"/>
                </a:ext>
              </a:extLst>
            </p:cNvPr>
            <p:cNvSpPr/>
            <p:nvPr/>
          </p:nvSpPr>
          <p:spPr>
            <a:xfrm>
              <a:off x="4192876" y="2893822"/>
              <a:ext cx="4128164" cy="474297"/>
            </a:xfrm>
            <a:prstGeom prst="rect">
              <a:avLst/>
            </a:prstGeom>
            <a:solidFill>
              <a:sysClr val="windowText" lastClr="000000">
                <a:alpha val="31000"/>
              </a:sys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Prendre en compte l’exigence du développement durable à travers une approche expérimentale du triptyque MEI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33F760AA-81BC-F24D-AFFE-1D33FED4FB75}"/>
                </a:ext>
              </a:extLst>
            </p:cNvPr>
            <p:cNvSpPr/>
            <p:nvPr/>
          </p:nvSpPr>
          <p:spPr>
            <a:xfrm>
              <a:off x="4192877" y="1728465"/>
              <a:ext cx="2390803" cy="364481"/>
            </a:xfrm>
            <a:prstGeom prst="rect">
              <a:avLst/>
            </a:prstGeom>
            <a:solidFill>
              <a:sysClr val="windowText" lastClr="000000">
                <a:alpha val="31000"/>
              </a:sys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Répondre à un besoin à travers une approche active de mini projets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93119369-2397-124F-8888-E130A47E55B3}"/>
                </a:ext>
              </a:extLst>
            </p:cNvPr>
            <p:cNvSpPr/>
            <p:nvPr/>
          </p:nvSpPr>
          <p:spPr>
            <a:xfrm>
              <a:off x="4196227" y="4179900"/>
              <a:ext cx="4519983" cy="364481"/>
            </a:xfrm>
            <a:prstGeom prst="rect">
              <a:avLst/>
            </a:prstGeom>
            <a:solidFill>
              <a:sysClr val="windowText" lastClr="000000">
                <a:alpha val="31000"/>
              </a:sys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Concevoir, expérimenter, dimensionner et réaliser des prototypes pluri technologiques  par une approche collaborative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2A6F0E04-9E0F-2C43-A855-C6DB9994C1A9}"/>
                </a:ext>
              </a:extLst>
            </p:cNvPr>
            <p:cNvSpPr/>
            <p:nvPr/>
          </p:nvSpPr>
          <p:spPr>
            <a:xfrm>
              <a:off x="1316186" y="3846850"/>
              <a:ext cx="2330821" cy="2344692"/>
            </a:xfrm>
            <a:prstGeom prst="rect">
              <a:avLst/>
            </a:prstGeom>
            <a:solidFill>
              <a:srgbClr val="9BBB59">
                <a:lumMod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2I2D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 Enseignement </a:t>
              </a:r>
              <a: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Spécifique</a:t>
              </a:r>
              <a:b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fr-FR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au choix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18730C09-732B-874C-9D09-118497E4D0F6}"/>
                </a:ext>
              </a:extLst>
            </p:cNvPr>
            <p:cNvSpPr/>
            <p:nvPr/>
          </p:nvSpPr>
          <p:spPr>
            <a:xfrm>
              <a:off x="3463308" y="4615380"/>
              <a:ext cx="360000" cy="3600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5A439DEA-E194-504B-AE89-B204B5BFDF38}"/>
                </a:ext>
              </a:extLst>
            </p:cNvPr>
            <p:cNvSpPr/>
            <p:nvPr/>
          </p:nvSpPr>
          <p:spPr>
            <a:xfrm>
              <a:off x="3463308" y="5004862"/>
              <a:ext cx="360000" cy="3600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ITEC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7705B59A-887E-D34F-A4BA-7E9B64D29E0C}"/>
                </a:ext>
              </a:extLst>
            </p:cNvPr>
            <p:cNvSpPr/>
            <p:nvPr/>
          </p:nvSpPr>
          <p:spPr>
            <a:xfrm>
              <a:off x="3458684" y="5389762"/>
              <a:ext cx="360000" cy="360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35507225-1C96-F44C-A323-43EEFAC90F0F}"/>
                </a:ext>
              </a:extLst>
            </p:cNvPr>
            <p:cNvSpPr/>
            <p:nvPr/>
          </p:nvSpPr>
          <p:spPr>
            <a:xfrm>
              <a:off x="3459510" y="5797906"/>
              <a:ext cx="360000" cy="3600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SIN</a:t>
              </a:r>
            </a:p>
          </p:txBody>
        </p:sp>
      </p:grpSp>
      <p:sp>
        <p:nvSpPr>
          <p:cNvPr id="47" name="ZoneTexte 46"/>
          <p:cNvSpPr txBox="1"/>
          <p:nvPr/>
        </p:nvSpPr>
        <p:spPr>
          <a:xfrm>
            <a:off x="2582296" y="6241029"/>
            <a:ext cx="54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enseignements spécifiques uniquement  en terminal </a:t>
            </a:r>
            <a:endParaRPr lang="fr-FR" dirty="0"/>
          </a:p>
        </p:txBody>
      </p:sp>
      <p:sp>
        <p:nvSpPr>
          <p:cNvPr id="49" name="Rectangle 48"/>
          <p:cNvSpPr/>
          <p:nvPr/>
        </p:nvSpPr>
        <p:spPr>
          <a:xfrm>
            <a:off x="1432437" y="5620098"/>
            <a:ext cx="538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12h</a:t>
            </a:r>
          </a:p>
        </p:txBody>
      </p:sp>
    </p:spTree>
    <p:extLst>
      <p:ext uri="{BB962C8B-B14F-4D97-AF65-F5344CB8AC3E}">
        <p14:creationId xmlns:p14="http://schemas.microsoft.com/office/powerpoint/2010/main" val="19789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322" y="398367"/>
            <a:ext cx="8259832" cy="661643"/>
          </a:xfrm>
        </p:spPr>
        <p:txBody>
          <a:bodyPr/>
          <a:lstStyle/>
          <a:p>
            <a:r>
              <a:rPr lang="fr-FR" dirty="0" smtClean="0"/>
              <a:t>La spécialité 2I2D en Terminale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5829012" y="935886"/>
            <a:ext cx="2798170" cy="2832019"/>
            <a:chOff x="5833285" y="1068545"/>
            <a:chExt cx="2798170" cy="2832019"/>
          </a:xfrm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2A6F0E04-9E0F-2C43-A855-C6DB9994C1A9}"/>
                </a:ext>
              </a:extLst>
            </p:cNvPr>
            <p:cNvSpPr/>
            <p:nvPr/>
          </p:nvSpPr>
          <p:spPr>
            <a:xfrm>
              <a:off x="5833285" y="1092014"/>
              <a:ext cx="2798170" cy="1874373"/>
            </a:xfrm>
            <a:prstGeom prst="rect">
              <a:avLst/>
            </a:prstGeom>
            <a:solidFill>
              <a:srgbClr val="C0504D">
                <a:lumMod val="60000"/>
                <a:lumOff val="40000"/>
                <a:alpha val="63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6DBB446A-2E55-C640-B888-E17D080F9038}"/>
                </a:ext>
              </a:extLst>
            </p:cNvPr>
            <p:cNvSpPr/>
            <p:nvPr/>
          </p:nvSpPr>
          <p:spPr>
            <a:xfrm rot="5400000">
              <a:off x="6794217" y="2063326"/>
              <a:ext cx="934176" cy="274029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738379E1-A047-3041-BBAA-DD09B21E38CB}"/>
                </a:ext>
              </a:extLst>
            </p:cNvPr>
            <p:cNvSpPr/>
            <p:nvPr/>
          </p:nvSpPr>
          <p:spPr>
            <a:xfrm>
              <a:off x="6453541" y="1068545"/>
              <a:ext cx="165462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2I2D</a:t>
              </a:r>
              <a:endParaRPr kumimoji="0" lang="fr-FR" sz="6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9D93B884-846C-2942-9089-A35622D9D805}"/>
                </a:ext>
              </a:extLst>
            </p:cNvPr>
            <p:cNvSpPr/>
            <p:nvPr/>
          </p:nvSpPr>
          <p:spPr>
            <a:xfrm>
              <a:off x="6158733" y="3212255"/>
              <a:ext cx="19227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Corpus</a:t>
              </a:r>
              <a:r>
                <a:rPr kumimoji="0" lang="fr-FR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 </a:t>
              </a:r>
              <a:r>
                <a:rPr kumimoji="0" lang="fr-FR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commun</a:t>
              </a:r>
              <a:endPara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1BE4596E-97C4-2948-86F6-5B504163210E}"/>
                </a:ext>
              </a:extLst>
            </p:cNvPr>
            <p:cNvSpPr/>
            <p:nvPr/>
          </p:nvSpPr>
          <p:spPr>
            <a:xfrm>
              <a:off x="6397402" y="1857476"/>
              <a:ext cx="187238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1 enseignement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spécifique au choix</a:t>
              </a:r>
              <a:endParaRPr kumimoji="0" lang="fr-FR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3B1C5ED4-2F5B-994E-BDBD-ED6588AEB3DE}"/>
                </a:ext>
              </a:extLst>
            </p:cNvPr>
            <p:cNvSpPr/>
            <p:nvPr/>
          </p:nvSpPr>
          <p:spPr>
            <a:xfrm>
              <a:off x="6542281" y="2603383"/>
              <a:ext cx="43954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96BB9DF7-94AC-1140-99A1-870E9FDF5DCD}"/>
                </a:ext>
              </a:extLst>
            </p:cNvPr>
            <p:cNvSpPr/>
            <p:nvPr/>
          </p:nvSpPr>
          <p:spPr>
            <a:xfrm>
              <a:off x="5891156" y="1156021"/>
              <a:ext cx="2700000" cy="2683484"/>
            </a:xfrm>
            <a:prstGeom prst="rect">
              <a:avLst/>
            </a:prstGeom>
            <a:noFill/>
            <a:ln w="127000" cap="flat" cmpd="sng" algn="ctr">
              <a:solidFill>
                <a:srgbClr val="9BBB59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93D6283D-CBB5-784F-938D-08FBF63E7EAA}"/>
                </a:ext>
              </a:extLst>
            </p:cNvPr>
            <p:cNvSpPr/>
            <p:nvPr/>
          </p:nvSpPr>
          <p:spPr>
            <a:xfrm>
              <a:off x="7773123" y="2985115"/>
              <a:ext cx="7420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30 %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A1416441-6B65-294E-B383-AE13C46A680C}"/>
                </a:ext>
              </a:extLst>
            </p:cNvPr>
            <p:cNvSpPr/>
            <p:nvPr/>
          </p:nvSpPr>
          <p:spPr>
            <a:xfrm>
              <a:off x="7800691" y="2498693"/>
              <a:ext cx="7420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70 %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18730C09-732B-874C-9D09-118497E4D0F6}"/>
                </a:ext>
              </a:extLst>
            </p:cNvPr>
            <p:cNvSpPr/>
            <p:nvPr/>
          </p:nvSpPr>
          <p:spPr>
            <a:xfrm>
              <a:off x="6041200" y="1321846"/>
              <a:ext cx="360000" cy="3600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5A439DEA-E194-504B-AE89-B204B5BFDF38}"/>
                </a:ext>
              </a:extLst>
            </p:cNvPr>
            <p:cNvSpPr/>
            <p:nvPr/>
          </p:nvSpPr>
          <p:spPr>
            <a:xfrm>
              <a:off x="6041200" y="1711328"/>
              <a:ext cx="360000" cy="3600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ITEC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7705B59A-887E-D34F-A4BA-7E9B64D29E0C}"/>
                </a:ext>
              </a:extLst>
            </p:cNvPr>
            <p:cNvSpPr/>
            <p:nvPr/>
          </p:nvSpPr>
          <p:spPr>
            <a:xfrm>
              <a:off x="6036576" y="2096228"/>
              <a:ext cx="360000" cy="360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35507225-1C96-F44C-A323-43EEFAC90F0F}"/>
                </a:ext>
              </a:extLst>
            </p:cNvPr>
            <p:cNvSpPr/>
            <p:nvPr/>
          </p:nvSpPr>
          <p:spPr>
            <a:xfrm>
              <a:off x="6037402" y="2504372"/>
              <a:ext cx="360000" cy="3600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SIN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A0DC1B45-1321-E043-A356-F3738EBA5251}"/>
              </a:ext>
            </a:extLst>
          </p:cNvPr>
          <p:cNvSpPr/>
          <p:nvPr/>
        </p:nvSpPr>
        <p:spPr>
          <a:xfrm>
            <a:off x="660904" y="1131611"/>
            <a:ext cx="4852729" cy="364481"/>
          </a:xfrm>
          <a:prstGeom prst="rect">
            <a:avLst/>
          </a:prstGeom>
          <a:solidFill>
            <a:srgbClr val="9BBB59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MT"/>
              </a:rPr>
              <a:t>Ingénierie, Innovation et Développement Durable (2I2D)</a:t>
            </a:r>
            <a:endParaRPr kumimoji="0" lang="fr-FR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C6043A69-B78D-1D47-B4E4-97B32CAEB6E0}"/>
              </a:ext>
            </a:extLst>
          </p:cNvPr>
          <p:cNvSpPr/>
          <p:nvPr/>
        </p:nvSpPr>
        <p:spPr>
          <a:xfrm>
            <a:off x="1350781" y="1622543"/>
            <a:ext cx="4482504" cy="923330"/>
          </a:xfrm>
          <a:prstGeom prst="rect">
            <a:avLst/>
          </a:prstGeom>
          <a:solidFill>
            <a:srgbClr val="FFCCCC"/>
          </a:solidFill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Analyse des solutions constructives.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Connaissances nouvelles et </a:t>
            </a: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propres</a:t>
            </a: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à chaque enseignement spécifique.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D7986D44-8F5B-CE49-829A-15720C379EC0}"/>
              </a:ext>
            </a:extLst>
          </p:cNvPr>
          <p:cNvSpPr/>
          <p:nvPr/>
        </p:nvSpPr>
        <p:spPr>
          <a:xfrm>
            <a:off x="1358824" y="2996661"/>
            <a:ext cx="4470188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Connaissances nouvelles, </a:t>
            </a:r>
            <a:r>
              <a:rPr kumimoji="0" lang="fr-FR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communes</a:t>
            </a: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aux 4 enseignements spécifiques</a:t>
            </a:r>
          </a:p>
        </p:txBody>
      </p:sp>
      <p:graphicFrame>
        <p:nvGraphicFramePr>
          <p:cNvPr id="40" name="Tableau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674822"/>
              </p:ext>
            </p:extLst>
          </p:nvPr>
        </p:nvGraphicFramePr>
        <p:xfrm>
          <a:off x="1435597" y="3908136"/>
          <a:ext cx="4312871" cy="1828818"/>
        </p:xfrm>
        <a:graphic>
          <a:graphicData uri="http://schemas.openxmlformats.org/drawingml/2006/table">
            <a:tbl>
              <a:tblPr/>
              <a:tblGrid>
                <a:gridCol w="11424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12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141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26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9986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141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843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9986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03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I2D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2I2D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ITEC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3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fr-FR" sz="1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Principes 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3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fr-FR" sz="1100" b="1" i="0" u="none" strike="noStrike" dirty="0" err="1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Fonct</a:t>
                      </a:r>
                      <a:r>
                        <a:rPr lang="fr-FR" sz="1100" b="1" i="0" u="none" strike="noStrike" dirty="0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. </a:t>
                      </a:r>
                      <a:r>
                        <a:rPr lang="fr-FR" sz="1100" b="1" i="0" u="none" strike="noStrike" dirty="0" err="1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Struct</a:t>
                      </a:r>
                      <a:r>
                        <a:rPr lang="fr-FR" sz="1100" b="1" i="0" u="none" strike="noStrike" dirty="0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3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fr-FR" sz="1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Comportement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3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fr-FR" sz="1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Eco-conception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cs-CZ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3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fr-FR" sz="1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Solutions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3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fr-FR" sz="1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Prototypage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933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3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32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ctr"/>
                      <a:r>
                        <a:rPr lang="fr-FR" sz="1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DFE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1" name="ZoneTexte 40"/>
          <p:cNvSpPr txBox="1"/>
          <p:nvPr/>
        </p:nvSpPr>
        <p:spPr>
          <a:xfrm>
            <a:off x="3490425" y="5777757"/>
            <a:ext cx="593579" cy="33855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</a:rPr>
              <a:t>28%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084004" y="5778822"/>
            <a:ext cx="1664464" cy="338554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72%</a:t>
            </a:r>
            <a:endParaRPr lang="fr-FR" sz="1600" b="1" dirty="0"/>
          </a:p>
        </p:txBody>
      </p:sp>
      <p:sp>
        <p:nvSpPr>
          <p:cNvPr id="43" name="Rectangle 42"/>
          <p:cNvSpPr/>
          <p:nvPr/>
        </p:nvSpPr>
        <p:spPr>
          <a:xfrm>
            <a:off x="3449137" y="3908136"/>
            <a:ext cx="2299332" cy="144086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8D89AFB3-2A21-484E-B204-F60F59940420}"/>
              </a:ext>
            </a:extLst>
          </p:cNvPr>
          <p:cNvSpPr/>
          <p:nvPr/>
        </p:nvSpPr>
        <p:spPr>
          <a:xfrm>
            <a:off x="5886883" y="3952714"/>
            <a:ext cx="2919377" cy="142160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En première, </a:t>
            </a:r>
          </a:p>
          <a:p>
            <a:r>
              <a:rPr lang="fr-FR" dirty="0"/>
              <a:t>33 semaines </a:t>
            </a:r>
            <a:r>
              <a:rPr lang="mr-IN" dirty="0"/>
              <a:t>–</a:t>
            </a:r>
            <a:r>
              <a:rPr lang="fr-FR" dirty="0"/>
              <a:t> </a:t>
            </a:r>
            <a:r>
              <a:rPr lang="fr-FR" b="1" dirty="0"/>
              <a:t>36H de projet</a:t>
            </a:r>
          </a:p>
          <a:p>
            <a:r>
              <a:rPr lang="fr-FR" dirty="0"/>
              <a:t>En Terminale, </a:t>
            </a:r>
          </a:p>
          <a:p>
            <a:r>
              <a:rPr lang="fr-FR" dirty="0"/>
              <a:t>33 semaines </a:t>
            </a:r>
            <a:r>
              <a:rPr lang="mr-IN" dirty="0"/>
              <a:t>–</a:t>
            </a:r>
            <a:r>
              <a:rPr lang="fr-FR" dirty="0"/>
              <a:t> </a:t>
            </a:r>
            <a:r>
              <a:rPr lang="fr-FR" b="1" dirty="0"/>
              <a:t>72H de projet</a:t>
            </a:r>
          </a:p>
        </p:txBody>
      </p:sp>
    </p:spTree>
    <p:extLst>
      <p:ext uri="{BB962C8B-B14F-4D97-AF65-F5344CB8AC3E}">
        <p14:creationId xmlns:p14="http://schemas.microsoft.com/office/powerpoint/2010/main" val="10220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réforme du lycée général et technologique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nouveau lycée</a:t>
            </a:r>
          </a:p>
          <a:p>
            <a:r>
              <a:rPr lang="fr-FR" dirty="0" smtClean="0"/>
              <a:t>La scolarité au LGT</a:t>
            </a:r>
          </a:p>
          <a:p>
            <a:r>
              <a:rPr lang="fr-FR" dirty="0" smtClean="0"/>
              <a:t>Les enseignements en classe de seconde</a:t>
            </a:r>
          </a:p>
          <a:p>
            <a:r>
              <a:rPr lang="fr-FR" dirty="0" smtClean="0"/>
              <a:t>Les enseignements en première et terminale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70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2421" y="350174"/>
            <a:ext cx="8259832" cy="656905"/>
          </a:xfrm>
        </p:spPr>
        <p:txBody>
          <a:bodyPr/>
          <a:lstStyle/>
          <a:p>
            <a:r>
              <a:rPr lang="fr-FR" dirty="0" smtClean="0"/>
              <a:t>Les enseignements spécifiques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175276" y="986050"/>
            <a:ext cx="8783924" cy="4610862"/>
            <a:chOff x="101638" y="1166723"/>
            <a:chExt cx="8937775" cy="4581217"/>
          </a:xfrm>
        </p:grpSpPr>
        <p:cxnSp>
          <p:nvCxnSpPr>
            <p:cNvPr id="5" name="Connecteur droit 4">
              <a:extLst>
                <a:ext uri="{FF2B5EF4-FFF2-40B4-BE49-F238E27FC236}">
                  <a16:creationId xmlns="" xmlns:a16="http://schemas.microsoft.com/office/drawing/2014/main" id="{F2091C0C-7185-8246-AA35-90D609524F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061" y="1348964"/>
              <a:ext cx="535601" cy="1"/>
            </a:xfrm>
            <a:prstGeom prst="line">
              <a:avLst/>
            </a:prstGeom>
            <a:noFill/>
            <a:ln w="25400" cap="flat" cmpd="sng" algn="ctr">
              <a:solidFill>
                <a:srgbClr val="F79646"/>
              </a:solidFill>
              <a:prstDash val="solid"/>
              <a:tailEnd type="none" w="lg" len="lg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19FAA2BA-2DBD-6E47-9812-A306E565D335}"/>
                </a:ext>
              </a:extLst>
            </p:cNvPr>
            <p:cNvSpPr/>
            <p:nvPr/>
          </p:nvSpPr>
          <p:spPr>
            <a:xfrm>
              <a:off x="618893" y="3691171"/>
              <a:ext cx="3941896" cy="364481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Innovation Technologique et </a:t>
              </a:r>
              <a:r>
                <a:rPr kumimoji="0" lang="fr-FR" sz="1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Eco-Conception</a:t>
              </a:r>
              <a:endParaRPr kumimoji="0" lang="fr-F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9B98DB6E-7F2D-C44D-B5D9-A634C87C2CDF}"/>
                </a:ext>
              </a:extLst>
            </p:cNvPr>
            <p:cNvSpPr/>
            <p:nvPr/>
          </p:nvSpPr>
          <p:spPr>
            <a:xfrm>
              <a:off x="618893" y="1166723"/>
              <a:ext cx="3941896" cy="364481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Architecture et Construction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FF59CDC4-1CF2-7442-B4C6-CE6C071C1BE8}"/>
                </a:ext>
              </a:extLst>
            </p:cNvPr>
            <p:cNvSpPr/>
            <p:nvPr/>
          </p:nvSpPr>
          <p:spPr>
            <a:xfrm>
              <a:off x="5097518" y="3693412"/>
              <a:ext cx="3941895" cy="3600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Systèmes d’Information et Numérique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6F25420-C22D-7F4E-A409-40AD05DC1E08}"/>
                </a:ext>
              </a:extLst>
            </p:cNvPr>
            <p:cNvSpPr/>
            <p:nvPr/>
          </p:nvSpPr>
          <p:spPr>
            <a:xfrm>
              <a:off x="5097517" y="1169168"/>
              <a:ext cx="3941896" cy="364481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Calibri" panose="020F0502020204030204" pitchFamily="34" charset="0"/>
                  <a:cs typeface="ArialMT"/>
                </a:rPr>
                <a:t>Energies et Environnement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="" xmlns:a16="http://schemas.microsoft.com/office/drawing/2014/main" id="{964CCED0-D592-DD40-9A84-4BEF7FFE5FE3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292061" y="3873412"/>
              <a:ext cx="326832" cy="0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  <a:tailEnd type="none" w="lg" len="lg"/>
            </a:ln>
            <a:effectLst/>
          </p:spPr>
        </p:cxnSp>
        <p:cxnSp>
          <p:nvCxnSpPr>
            <p:cNvPr id="11" name="Connecteur droit 10">
              <a:extLst>
                <a:ext uri="{FF2B5EF4-FFF2-40B4-BE49-F238E27FC236}">
                  <a16:creationId xmlns="" xmlns:a16="http://schemas.microsoft.com/office/drawing/2014/main" id="{452DCCA2-68D4-9E4A-BFE2-8738B709AB91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4768427" y="1351409"/>
              <a:ext cx="329090" cy="0"/>
            </a:xfrm>
            <a:prstGeom prst="line">
              <a:avLst/>
            </a:prstGeom>
            <a:noFill/>
            <a:ln w="25400" cap="flat" cmpd="sng" algn="ctr">
              <a:solidFill>
                <a:srgbClr val="00B050"/>
              </a:solidFill>
              <a:prstDash val="solid"/>
              <a:tailEnd type="none" w="lg" len="lg"/>
            </a:ln>
            <a:effectLst/>
          </p:spPr>
        </p:cxnSp>
        <p:cxnSp>
          <p:nvCxnSpPr>
            <p:cNvPr id="12" name="Connecteur droit 11">
              <a:extLst>
                <a:ext uri="{FF2B5EF4-FFF2-40B4-BE49-F238E27FC236}">
                  <a16:creationId xmlns="" xmlns:a16="http://schemas.microsoft.com/office/drawing/2014/main" id="{D563E984-6A59-7045-878E-F8F60EEECAF1}"/>
                </a:ext>
              </a:extLst>
            </p:cNvPr>
            <p:cNvCxnSpPr>
              <a:cxnSpLocks/>
              <a:stCxn id="8" idx="1"/>
              <a:endCxn id="16" idx="3"/>
            </p:cNvCxnSpPr>
            <p:nvPr/>
          </p:nvCxnSpPr>
          <p:spPr>
            <a:xfrm flipH="1">
              <a:off x="5009979" y="3873412"/>
              <a:ext cx="87539" cy="0"/>
            </a:xfrm>
            <a:prstGeom prst="line">
              <a:avLst/>
            </a:prstGeom>
            <a:noFill/>
            <a:ln w="25400" cap="flat" cmpd="sng" algn="ctr">
              <a:solidFill>
                <a:srgbClr val="4BACC6">
                  <a:lumMod val="60000"/>
                  <a:lumOff val="40000"/>
                </a:srgbClr>
              </a:solidFill>
              <a:prstDash val="solid"/>
              <a:tailEnd type="none" w="lg" len="lg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B6505A38-2526-5948-AF47-23C632CDCB66}"/>
                </a:ext>
              </a:extLst>
            </p:cNvPr>
            <p:cNvSpPr/>
            <p:nvPr/>
          </p:nvSpPr>
          <p:spPr>
            <a:xfrm>
              <a:off x="101638" y="1167982"/>
              <a:ext cx="360000" cy="3600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0DF7A3BE-41C8-C54A-8949-1008E8F8DD2F}"/>
                </a:ext>
              </a:extLst>
            </p:cNvPr>
            <p:cNvSpPr/>
            <p:nvPr/>
          </p:nvSpPr>
          <p:spPr>
            <a:xfrm>
              <a:off x="101638" y="3693309"/>
              <a:ext cx="360000" cy="36000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ITEC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4D2DA3F5-BF2B-A545-977B-33AA35EDD2F3}"/>
                </a:ext>
              </a:extLst>
            </p:cNvPr>
            <p:cNvSpPr/>
            <p:nvPr/>
          </p:nvSpPr>
          <p:spPr>
            <a:xfrm>
              <a:off x="4649153" y="1166723"/>
              <a:ext cx="360000" cy="3600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F9A26EFE-B0C2-084F-ABA7-2551BD264681}"/>
                </a:ext>
              </a:extLst>
            </p:cNvPr>
            <p:cNvSpPr/>
            <p:nvPr/>
          </p:nvSpPr>
          <p:spPr>
            <a:xfrm>
              <a:off x="4649979" y="3693412"/>
              <a:ext cx="360000" cy="360000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650D93D4-B9FA-BC46-B76F-12EC6EF93E00}"/>
                </a:ext>
              </a:extLst>
            </p:cNvPr>
            <p:cNvSpPr/>
            <p:nvPr/>
          </p:nvSpPr>
          <p:spPr>
            <a:xfrm>
              <a:off x="5097517" y="4053309"/>
              <a:ext cx="3941896" cy="16946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Explore la façon dont le 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traitement numérique 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de l’information permet le 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pilotage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 et 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l’optimisation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 de l’usage des produits, notamment de leur performance environnementale. </a:t>
              </a:r>
            </a:p>
            <a:p>
              <a:pPr marL="0" marR="0" lvl="0" indent="0" defTabSz="4572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Il apporte les compétences nécessaires pour appréhender le choix de solutions constructives associées à la création logicielle à forte valeur ajoutée de produits communicants.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71324135-5211-0F4B-9C47-58D79A6A2DF8}"/>
                </a:ext>
              </a:extLst>
            </p:cNvPr>
            <p:cNvSpPr/>
            <p:nvPr/>
          </p:nvSpPr>
          <p:spPr>
            <a:xfrm>
              <a:off x="618893" y="1533649"/>
              <a:ext cx="3941896" cy="16946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Explore l’étude et la recherche de 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solutions architecturales et constructives 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pour concevoir tout ou partie de bâtiments et d’ouvrages de travaux publics dans le cadre de problématiques 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d’aménagement de territoires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</a:p>
            <a:p>
              <a:pPr marL="0" marR="0" lvl="0" indent="0" defTabSz="4572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Il apporte les compétences nécessaires à l’analyse, la conception et l’intégration d’une </a:t>
              </a:r>
              <a:r>
                <a:rPr kumimoji="0" lang="fr-FR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éco-construction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 dans un environnement connecté et intelligent.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0AEED89D-C062-EF43-B76F-C1A097A2A0AA}"/>
                </a:ext>
              </a:extLst>
            </p:cNvPr>
            <p:cNvSpPr/>
            <p:nvPr/>
          </p:nvSpPr>
          <p:spPr>
            <a:xfrm>
              <a:off x="5053748" y="1536206"/>
              <a:ext cx="3985665" cy="1906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Explore l’amélioration de la 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performance énergétique 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et l’étude de solutions constructives liées à la 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maîtrise des énergies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. </a:t>
              </a:r>
            </a:p>
            <a:p>
              <a:pPr marL="0" marR="0" lvl="0" indent="0" defTabSz="4572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Il apporte les compétences nécessaires pour appréhender les technologies intelligentes de gestion de l’énergie et les solutions innovantes du domaine des micro-énergies jusqu’au domaine macroscopique dans une démarche de développement durable.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01EDA934-3C55-2942-A118-546C7FF8DD00}"/>
                </a:ext>
              </a:extLst>
            </p:cNvPr>
            <p:cNvSpPr/>
            <p:nvPr/>
          </p:nvSpPr>
          <p:spPr>
            <a:xfrm>
              <a:off x="574964" y="4053309"/>
              <a:ext cx="3985825" cy="16946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Explore l’étude et la recherche de solutions constructives innovantes relatives aux 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structures matérielles 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des produits en intégrant toutes les dimensions de la </a:t>
              </a: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compétitivité</a:t>
              </a: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 industrielle. </a:t>
              </a:r>
            </a:p>
            <a:p>
              <a:pPr marL="0" marR="0" lvl="0" indent="0" defTabSz="4572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Calibri" panose="020F0502020204030204" pitchFamily="34" charset="0"/>
                  <a:cs typeface="Times New Roman" panose="02020603050405020304" pitchFamily="18" charset="0"/>
                </a:rPr>
                <a:t>Il apporte les compétences nécessaires à l’analyse, l’éco conception et l’intégration dans son environnement d’un produit dans une démarche de développement durable.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8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nouvelles modalités d’examen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épreuves du baccalauréat STI2D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044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épreuves du baccalauréat </a:t>
            </a:r>
            <a:r>
              <a:rPr lang="fr-FR" dirty="0" smtClean="0"/>
              <a:t>STI2D 2021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28" y="1368436"/>
            <a:ext cx="6472220" cy="407820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372776" y="4750551"/>
            <a:ext cx="32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</a:rPr>
              <a:t>2</a:t>
            </a:r>
            <a:endParaRPr lang="fr-FR" sz="1400" b="1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138" y="452368"/>
            <a:ext cx="699190" cy="67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à coins arrondis 77"/>
          <p:cNvSpPr/>
          <p:nvPr/>
        </p:nvSpPr>
        <p:spPr>
          <a:xfrm>
            <a:off x="4714902" y="4356108"/>
            <a:ext cx="922718" cy="3723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2I2D</a:t>
            </a:r>
            <a:endParaRPr lang="fr-FR" sz="1600" dirty="0"/>
          </a:p>
        </p:txBody>
      </p:sp>
      <p:grpSp>
        <p:nvGrpSpPr>
          <p:cNvPr id="50" name="Groupe 49"/>
          <p:cNvGrpSpPr/>
          <p:nvPr/>
        </p:nvGrpSpPr>
        <p:grpSpPr>
          <a:xfrm>
            <a:off x="437322" y="820587"/>
            <a:ext cx="7948255" cy="4300962"/>
            <a:chOff x="437322" y="820587"/>
            <a:chExt cx="7948255" cy="4300962"/>
          </a:xfrm>
        </p:grpSpPr>
        <p:sp>
          <p:nvSpPr>
            <p:cNvPr id="5" name="Ellipse 4"/>
            <p:cNvSpPr/>
            <p:nvPr/>
          </p:nvSpPr>
          <p:spPr>
            <a:xfrm>
              <a:off x="3249659" y="820587"/>
              <a:ext cx="2227728" cy="774934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Evaluations pour le baccalauréat</a:t>
              </a:r>
            </a:p>
            <a:p>
              <a:pPr algn="ctr"/>
              <a:r>
                <a:rPr lang="fr-FR" sz="1600" b="1" dirty="0" smtClean="0">
                  <a:solidFill>
                    <a:srgbClr val="FF0000"/>
                  </a:solidFill>
                </a:rPr>
                <a:t>Coeff : 100</a:t>
              </a:r>
              <a:endParaRPr lang="fr-FR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5628800" y="839534"/>
              <a:ext cx="26109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Obtention du baccalauréat</a:t>
              </a:r>
            </a:p>
            <a:p>
              <a:r>
                <a:rPr lang="fr-FR" sz="1600" dirty="0" smtClean="0"/>
                <a:t>Si nombre de points &gt;= 1000</a:t>
              </a:r>
              <a:endParaRPr lang="fr-FR" sz="1600" dirty="0"/>
            </a:p>
          </p:txBody>
        </p:sp>
        <p:sp>
          <p:nvSpPr>
            <p:cNvPr id="7" name="Ellipse 6"/>
            <p:cNvSpPr/>
            <p:nvPr/>
          </p:nvSpPr>
          <p:spPr>
            <a:xfrm>
              <a:off x="1722073" y="1627301"/>
              <a:ext cx="2717242" cy="67537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Contrôle continu</a:t>
              </a:r>
            </a:p>
            <a:p>
              <a:pPr algn="ctr"/>
              <a:r>
                <a:rPr lang="fr-FR" sz="1600" b="1" dirty="0" smtClean="0">
                  <a:solidFill>
                    <a:srgbClr val="FF0000"/>
                  </a:solidFill>
                </a:rPr>
                <a:t>Coeff : 40</a:t>
              </a:r>
              <a:endParaRPr lang="fr-FR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Ellipse 7"/>
            <p:cNvSpPr/>
            <p:nvPr/>
          </p:nvSpPr>
          <p:spPr>
            <a:xfrm>
              <a:off x="5477387" y="1627301"/>
              <a:ext cx="2717242" cy="6753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Epreuves finales</a:t>
              </a:r>
            </a:p>
            <a:p>
              <a:pPr algn="ctr"/>
              <a:r>
                <a:rPr lang="fr-FR" sz="1600" b="1" dirty="0" smtClean="0">
                  <a:solidFill>
                    <a:srgbClr val="FF0000"/>
                  </a:solidFill>
                </a:rPr>
                <a:t>Coeff : 60</a:t>
              </a:r>
              <a:endParaRPr lang="fr-FR" sz="1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Connecteur droit avec flèche 8"/>
            <p:cNvCxnSpPr>
              <a:stCxn id="5" idx="3"/>
              <a:endCxn id="7" idx="0"/>
            </p:cNvCxnSpPr>
            <p:nvPr/>
          </p:nvCxnSpPr>
          <p:spPr>
            <a:xfrm flipH="1">
              <a:off x="3080694" y="1482035"/>
              <a:ext cx="495208" cy="145266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>
              <a:stCxn id="5" idx="5"/>
              <a:endCxn id="8" idx="1"/>
            </p:cNvCxnSpPr>
            <p:nvPr/>
          </p:nvCxnSpPr>
          <p:spPr>
            <a:xfrm>
              <a:off x="5151145" y="1482035"/>
              <a:ext cx="724173" cy="244173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à coins arrondis 10"/>
            <p:cNvSpPr/>
            <p:nvPr/>
          </p:nvSpPr>
          <p:spPr>
            <a:xfrm>
              <a:off x="6128254" y="2371958"/>
              <a:ext cx="2239871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Français écrit (coeff </a:t>
              </a:r>
              <a:r>
                <a:rPr lang="fr-FR" sz="1600" b="1" dirty="0" smtClean="0">
                  <a:solidFill>
                    <a:srgbClr val="FF0000"/>
                  </a:solidFill>
                </a:rPr>
                <a:t>5</a:t>
              </a:r>
              <a:r>
                <a:rPr lang="fr-FR" sz="1600" dirty="0" smtClean="0"/>
                <a:t>)</a:t>
              </a:r>
              <a:endParaRPr lang="fr-FR" sz="1600" dirty="0"/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6128253" y="2744287"/>
              <a:ext cx="2239871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Français oral (coeff </a:t>
              </a:r>
              <a:r>
                <a:rPr lang="fr-FR" sz="1600" b="1" dirty="0" smtClean="0">
                  <a:solidFill>
                    <a:srgbClr val="FF0000"/>
                  </a:solidFill>
                </a:rPr>
                <a:t>5</a:t>
              </a:r>
              <a:r>
                <a:rPr lang="fr-FR" sz="1600" dirty="0" smtClean="0"/>
                <a:t>)</a:t>
              </a:r>
              <a:endParaRPr lang="fr-FR" sz="1600" dirty="0"/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6128254" y="3118228"/>
              <a:ext cx="2239871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Philosophie (coeff </a:t>
              </a:r>
              <a:r>
                <a:rPr lang="fr-FR" sz="1600" b="1" dirty="0" smtClean="0">
                  <a:solidFill>
                    <a:srgbClr val="FF0000"/>
                  </a:solidFill>
                </a:rPr>
                <a:t>4</a:t>
              </a:r>
              <a:r>
                <a:rPr lang="fr-FR" sz="1600" dirty="0" smtClean="0"/>
                <a:t>)</a:t>
              </a:r>
              <a:endParaRPr lang="fr-FR" sz="1600" dirty="0"/>
            </a:p>
          </p:txBody>
        </p:sp>
        <p:sp>
          <p:nvSpPr>
            <p:cNvPr id="14" name="Rectangle à coins arrondis 13"/>
            <p:cNvSpPr/>
            <p:nvPr/>
          </p:nvSpPr>
          <p:spPr>
            <a:xfrm>
              <a:off x="6128252" y="3490556"/>
              <a:ext cx="2239871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Grand oral (coeff </a:t>
              </a:r>
              <a:r>
                <a:rPr lang="fr-FR" sz="1600" b="1" dirty="0" smtClean="0">
                  <a:solidFill>
                    <a:srgbClr val="FF0000"/>
                  </a:solidFill>
                </a:rPr>
                <a:t>14</a:t>
              </a:r>
              <a:r>
                <a:rPr lang="fr-FR" sz="1600" dirty="0" smtClean="0"/>
                <a:t>)</a:t>
              </a:r>
              <a:endParaRPr lang="fr-FR" sz="1600" dirty="0"/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6139969" y="3862885"/>
              <a:ext cx="2239871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2I2D (coeff </a:t>
              </a:r>
              <a:r>
                <a:rPr lang="fr-FR" sz="1600" b="1" dirty="0" smtClean="0">
                  <a:solidFill>
                    <a:srgbClr val="FF0000"/>
                  </a:solidFill>
                </a:rPr>
                <a:t>16</a:t>
              </a:r>
              <a:r>
                <a:rPr lang="fr-FR" sz="1600" dirty="0" smtClean="0"/>
                <a:t>)</a:t>
              </a:r>
              <a:endParaRPr lang="fr-FR" sz="1600" dirty="0"/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6145706" y="4235213"/>
              <a:ext cx="2239871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PC-Maths (coeff </a:t>
              </a:r>
              <a:r>
                <a:rPr lang="fr-FR" sz="1600" b="1" dirty="0" smtClean="0">
                  <a:solidFill>
                    <a:srgbClr val="FF0000"/>
                  </a:solidFill>
                </a:rPr>
                <a:t>16</a:t>
              </a:r>
              <a:r>
                <a:rPr lang="fr-FR" sz="1600" dirty="0" smtClean="0"/>
                <a:t>)</a:t>
              </a:r>
              <a:endParaRPr lang="fr-FR" sz="1600" dirty="0"/>
            </a:p>
          </p:txBody>
        </p:sp>
        <p:cxnSp>
          <p:nvCxnSpPr>
            <p:cNvPr id="17" name="Connecteur en angle 16"/>
            <p:cNvCxnSpPr>
              <a:stCxn id="8" idx="3"/>
              <a:endCxn id="11" idx="1"/>
            </p:cNvCxnSpPr>
            <p:nvPr/>
          </p:nvCxnSpPr>
          <p:spPr>
            <a:xfrm rot="16200000" flipH="1">
              <a:off x="5824610" y="2254478"/>
              <a:ext cx="354351" cy="252937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en angle 17"/>
            <p:cNvCxnSpPr>
              <a:stCxn id="8" idx="3"/>
              <a:endCxn id="12" idx="1"/>
            </p:cNvCxnSpPr>
            <p:nvPr/>
          </p:nvCxnSpPr>
          <p:spPr>
            <a:xfrm rot="16200000" flipH="1">
              <a:off x="5638446" y="2440643"/>
              <a:ext cx="726680" cy="252936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en angle 18"/>
            <p:cNvCxnSpPr>
              <a:stCxn id="8" idx="3"/>
              <a:endCxn id="13" idx="1"/>
            </p:cNvCxnSpPr>
            <p:nvPr/>
          </p:nvCxnSpPr>
          <p:spPr>
            <a:xfrm rot="16200000" flipH="1">
              <a:off x="5451475" y="2627613"/>
              <a:ext cx="1100621" cy="252937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en angle 19"/>
            <p:cNvCxnSpPr>
              <a:stCxn id="8" idx="3"/>
              <a:endCxn id="14" idx="1"/>
            </p:cNvCxnSpPr>
            <p:nvPr/>
          </p:nvCxnSpPr>
          <p:spPr>
            <a:xfrm rot="16200000" flipH="1">
              <a:off x="5265310" y="2813778"/>
              <a:ext cx="1472949" cy="252935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en angle 20"/>
            <p:cNvCxnSpPr>
              <a:stCxn id="8" idx="3"/>
              <a:endCxn id="15" idx="1"/>
            </p:cNvCxnSpPr>
            <p:nvPr/>
          </p:nvCxnSpPr>
          <p:spPr>
            <a:xfrm rot="16200000" flipH="1">
              <a:off x="5085004" y="2994085"/>
              <a:ext cx="1845278" cy="264651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en angle 21"/>
            <p:cNvCxnSpPr>
              <a:stCxn id="8" idx="3"/>
              <a:endCxn id="16" idx="1"/>
            </p:cNvCxnSpPr>
            <p:nvPr/>
          </p:nvCxnSpPr>
          <p:spPr>
            <a:xfrm rot="16200000" flipH="1">
              <a:off x="4901708" y="3177380"/>
              <a:ext cx="2217607" cy="270389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/>
          </p:nvSpPr>
          <p:spPr>
            <a:xfrm>
              <a:off x="437322" y="2371958"/>
              <a:ext cx="2665356" cy="6753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Epreuves communes</a:t>
              </a:r>
            </a:p>
            <a:p>
              <a:pPr algn="ctr"/>
              <a:r>
                <a:rPr lang="fr-FR" sz="1600" b="1" dirty="0" smtClean="0">
                  <a:solidFill>
                    <a:srgbClr val="FF0000"/>
                  </a:solidFill>
                </a:rPr>
                <a:t>Coeff : 30</a:t>
              </a:r>
              <a:endParaRPr lang="fr-FR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Ellipse 23"/>
            <p:cNvSpPr/>
            <p:nvPr/>
          </p:nvSpPr>
          <p:spPr>
            <a:xfrm>
              <a:off x="3115645" y="2371958"/>
              <a:ext cx="2665356" cy="6753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livret scolaire </a:t>
              </a:r>
            </a:p>
            <a:p>
              <a:pPr algn="ctr"/>
              <a:r>
                <a:rPr lang="fr-FR" sz="1600" b="1" dirty="0" smtClean="0">
                  <a:solidFill>
                    <a:srgbClr val="FF0000"/>
                  </a:solidFill>
                </a:rPr>
                <a:t>Coeff : 10</a:t>
              </a:r>
              <a:endParaRPr lang="fr-FR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Rectangle à coins arrondis 24"/>
            <p:cNvSpPr/>
            <p:nvPr/>
          </p:nvSpPr>
          <p:spPr>
            <a:xfrm>
              <a:off x="3311058" y="4749220"/>
              <a:ext cx="1151669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Français</a:t>
              </a:r>
              <a:endParaRPr lang="fr-FR" sz="1600" dirty="0"/>
            </a:p>
          </p:txBody>
        </p:sp>
        <p:sp>
          <p:nvSpPr>
            <p:cNvPr id="26" name="Rectangle à coins arrondis 25"/>
            <p:cNvSpPr/>
            <p:nvPr/>
          </p:nvSpPr>
          <p:spPr>
            <a:xfrm>
              <a:off x="4531202" y="4728437"/>
              <a:ext cx="1113493" cy="36323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Philosophie</a:t>
              </a:r>
              <a:endParaRPr lang="fr-FR" sz="1400" dirty="0"/>
            </a:p>
          </p:txBody>
        </p:sp>
        <p:sp>
          <p:nvSpPr>
            <p:cNvPr id="27" name="Rectangle à coins arrondis 26"/>
            <p:cNvSpPr/>
            <p:nvPr/>
          </p:nvSpPr>
          <p:spPr>
            <a:xfrm>
              <a:off x="3297593" y="3114558"/>
              <a:ext cx="1640928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Histoire-Géo.</a:t>
              </a:r>
              <a:endParaRPr lang="fr-FR" sz="1600" dirty="0"/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3328298" y="3525704"/>
              <a:ext cx="789759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EMC</a:t>
              </a:r>
              <a:endParaRPr lang="fr-FR" sz="1600" dirty="0"/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4118057" y="3525704"/>
              <a:ext cx="703156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LVA</a:t>
              </a:r>
              <a:endParaRPr lang="fr-FR" sz="1600" dirty="0"/>
            </a:p>
          </p:txBody>
        </p:sp>
        <p:sp>
          <p:nvSpPr>
            <p:cNvPr id="30" name="Rectangle à coins arrondis 29"/>
            <p:cNvSpPr/>
            <p:nvPr/>
          </p:nvSpPr>
          <p:spPr>
            <a:xfrm>
              <a:off x="4834323" y="3525704"/>
              <a:ext cx="814330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LVB</a:t>
              </a:r>
              <a:endParaRPr lang="fr-FR" sz="1600" dirty="0"/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3308979" y="3915915"/>
              <a:ext cx="1405924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Mathématiques</a:t>
              </a:r>
              <a:endParaRPr lang="fr-FR" sz="1400" dirty="0"/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4938521" y="3114558"/>
              <a:ext cx="721517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EPS</a:t>
              </a:r>
              <a:endParaRPr lang="fr-FR" sz="1600" dirty="0"/>
            </a:p>
          </p:txBody>
        </p:sp>
        <p:sp>
          <p:nvSpPr>
            <p:cNvPr id="34" name="Rectangle à coins arrondis 33"/>
            <p:cNvSpPr/>
            <p:nvPr/>
          </p:nvSpPr>
          <p:spPr>
            <a:xfrm>
              <a:off x="4714903" y="3915915"/>
              <a:ext cx="922717" cy="3544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Opt. A</a:t>
              </a:r>
              <a:endParaRPr lang="fr-FR" sz="1400" dirty="0"/>
            </a:p>
          </p:txBody>
        </p:sp>
        <p:cxnSp>
          <p:nvCxnSpPr>
            <p:cNvPr id="36" name="Connecteur droit avec flèche 35"/>
            <p:cNvCxnSpPr>
              <a:stCxn id="7" idx="3"/>
              <a:endCxn id="23" idx="0"/>
            </p:cNvCxnSpPr>
            <p:nvPr/>
          </p:nvCxnSpPr>
          <p:spPr>
            <a:xfrm flipH="1">
              <a:off x="1770000" y="2203771"/>
              <a:ext cx="350004" cy="168187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>
              <a:stCxn id="7" idx="5"/>
              <a:endCxn id="24" idx="0"/>
            </p:cNvCxnSpPr>
            <p:nvPr/>
          </p:nvCxnSpPr>
          <p:spPr>
            <a:xfrm>
              <a:off x="4041384" y="2203771"/>
              <a:ext cx="406939" cy="168187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à coins arrondis 38"/>
            <p:cNvSpPr/>
            <p:nvPr/>
          </p:nvSpPr>
          <p:spPr>
            <a:xfrm>
              <a:off x="1027040" y="3477019"/>
              <a:ext cx="2088606" cy="31240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LVA</a:t>
              </a:r>
              <a:endParaRPr lang="fr-FR" sz="1600" dirty="0"/>
            </a:p>
          </p:txBody>
        </p:sp>
        <p:sp>
          <p:nvSpPr>
            <p:cNvPr id="40" name="Rectangle à coins arrondis 39"/>
            <p:cNvSpPr/>
            <p:nvPr/>
          </p:nvSpPr>
          <p:spPr>
            <a:xfrm>
              <a:off x="1027039" y="3104690"/>
              <a:ext cx="2075639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Histoire-Géographie</a:t>
              </a:r>
              <a:endParaRPr lang="fr-FR" sz="1600" dirty="0"/>
            </a:p>
          </p:txBody>
        </p:sp>
        <p:sp>
          <p:nvSpPr>
            <p:cNvPr id="41" name="Rectangle à coins arrondis 40"/>
            <p:cNvSpPr/>
            <p:nvPr/>
          </p:nvSpPr>
          <p:spPr>
            <a:xfrm>
              <a:off x="1014072" y="4102984"/>
              <a:ext cx="2101573" cy="34615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EPS</a:t>
              </a:r>
              <a:endParaRPr lang="fr-FR" sz="1600" dirty="0"/>
            </a:p>
          </p:txBody>
        </p:sp>
        <p:sp>
          <p:nvSpPr>
            <p:cNvPr id="42" name="Rectangle à coins arrondis 41"/>
            <p:cNvSpPr/>
            <p:nvPr/>
          </p:nvSpPr>
          <p:spPr>
            <a:xfrm>
              <a:off x="1027039" y="4468807"/>
              <a:ext cx="2088606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Mathématiques</a:t>
              </a:r>
              <a:endParaRPr lang="fr-FR" sz="1600" dirty="0"/>
            </a:p>
          </p:txBody>
        </p:sp>
        <p:cxnSp>
          <p:nvCxnSpPr>
            <p:cNvPr id="43" name="Connecteur en angle 42"/>
            <p:cNvCxnSpPr>
              <a:stCxn id="23" idx="3"/>
              <a:endCxn id="40" idx="1"/>
            </p:cNvCxnSpPr>
            <p:nvPr/>
          </p:nvCxnSpPr>
          <p:spPr>
            <a:xfrm rot="16200000" flipH="1">
              <a:off x="756134" y="3019949"/>
              <a:ext cx="342426" cy="199384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à coins arrondis 43"/>
            <p:cNvSpPr/>
            <p:nvPr/>
          </p:nvSpPr>
          <p:spPr>
            <a:xfrm>
              <a:off x="1014073" y="3789419"/>
              <a:ext cx="2088606" cy="312401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LVB</a:t>
              </a:r>
              <a:endParaRPr lang="fr-FR" sz="1600" dirty="0"/>
            </a:p>
          </p:txBody>
        </p:sp>
        <p:cxnSp>
          <p:nvCxnSpPr>
            <p:cNvPr id="45" name="Connecteur en angle 44"/>
            <p:cNvCxnSpPr>
              <a:stCxn id="23" idx="3"/>
              <a:endCxn id="39" idx="1"/>
            </p:cNvCxnSpPr>
            <p:nvPr/>
          </p:nvCxnSpPr>
          <p:spPr>
            <a:xfrm rot="16200000" flipH="1">
              <a:off x="584952" y="3191130"/>
              <a:ext cx="684791" cy="199385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en angle 45"/>
            <p:cNvCxnSpPr>
              <a:stCxn id="23" idx="3"/>
              <a:endCxn id="44" idx="1"/>
            </p:cNvCxnSpPr>
            <p:nvPr/>
          </p:nvCxnSpPr>
          <p:spPr>
            <a:xfrm rot="16200000" flipH="1">
              <a:off x="422268" y="3353814"/>
              <a:ext cx="997191" cy="186418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en angle 46"/>
            <p:cNvCxnSpPr>
              <a:stCxn id="23" idx="3"/>
              <a:endCxn id="41" idx="1"/>
            </p:cNvCxnSpPr>
            <p:nvPr/>
          </p:nvCxnSpPr>
          <p:spPr>
            <a:xfrm rot="16200000" flipH="1">
              <a:off x="257046" y="3519036"/>
              <a:ext cx="1327633" cy="186417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en angle 47"/>
            <p:cNvCxnSpPr>
              <a:stCxn id="23" idx="3"/>
              <a:endCxn id="42" idx="1"/>
            </p:cNvCxnSpPr>
            <p:nvPr/>
          </p:nvCxnSpPr>
          <p:spPr>
            <a:xfrm rot="16200000" flipH="1">
              <a:off x="74075" y="3702007"/>
              <a:ext cx="1706543" cy="199384"/>
            </a:xfrm>
            <a:prstGeom prst="bentConnector2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à coins arrondis 50"/>
            <p:cNvSpPr/>
            <p:nvPr/>
          </p:nvSpPr>
          <p:spPr>
            <a:xfrm>
              <a:off x="3318132" y="4374314"/>
              <a:ext cx="576108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IT</a:t>
              </a:r>
              <a:endParaRPr lang="fr-FR" sz="1600" dirty="0"/>
            </a:p>
          </p:txBody>
        </p:sp>
        <p:sp>
          <p:nvSpPr>
            <p:cNvPr id="52" name="Rectangle à coins arrondis 51"/>
            <p:cNvSpPr/>
            <p:nvPr/>
          </p:nvSpPr>
          <p:spPr>
            <a:xfrm>
              <a:off x="3901645" y="4369006"/>
              <a:ext cx="575559" cy="3723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/>
                <a:t>I2D</a:t>
              </a:r>
              <a:endParaRPr lang="fr-FR" sz="1600" dirty="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Évaluations</a:t>
            </a:r>
            <a:endParaRPr lang="fr-FR" dirty="0"/>
          </a:p>
        </p:txBody>
      </p:sp>
      <p:grpSp>
        <p:nvGrpSpPr>
          <p:cNvPr id="69" name="Groupe 68"/>
          <p:cNvGrpSpPr/>
          <p:nvPr/>
        </p:nvGrpSpPr>
        <p:grpSpPr>
          <a:xfrm>
            <a:off x="3249657" y="2334458"/>
            <a:ext cx="5226311" cy="2843301"/>
            <a:chOff x="3249657" y="2334458"/>
            <a:chExt cx="5226311" cy="2843301"/>
          </a:xfrm>
        </p:grpSpPr>
        <p:sp>
          <p:nvSpPr>
            <p:cNvPr id="54" name="Rectangle à coins arrondis 53"/>
            <p:cNvSpPr/>
            <p:nvPr/>
          </p:nvSpPr>
          <p:spPr>
            <a:xfrm>
              <a:off x="6035988" y="2334458"/>
              <a:ext cx="2439980" cy="770232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5" name="Rectangle à coins arrondis 54"/>
            <p:cNvSpPr/>
            <p:nvPr/>
          </p:nvSpPr>
          <p:spPr>
            <a:xfrm>
              <a:off x="3249657" y="4327061"/>
              <a:ext cx="1278123" cy="850698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8" name="Groupe 67"/>
          <p:cNvGrpSpPr/>
          <p:nvPr/>
        </p:nvGrpSpPr>
        <p:grpSpPr>
          <a:xfrm>
            <a:off x="3888720" y="2719574"/>
            <a:ext cx="4587248" cy="3573659"/>
            <a:chOff x="3888720" y="2719574"/>
            <a:chExt cx="4587248" cy="3573659"/>
          </a:xfrm>
        </p:grpSpPr>
        <p:sp>
          <p:nvSpPr>
            <p:cNvPr id="56" name="Rectangle à coins arrondis 55"/>
            <p:cNvSpPr/>
            <p:nvPr/>
          </p:nvSpPr>
          <p:spPr>
            <a:xfrm>
              <a:off x="5875316" y="5595480"/>
              <a:ext cx="1739907" cy="697753"/>
            </a:xfrm>
            <a:prstGeom prst="round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Uniquement en première</a:t>
              </a:r>
              <a:endParaRPr lang="fr-FR" dirty="0"/>
            </a:p>
          </p:txBody>
        </p:sp>
        <p:cxnSp>
          <p:nvCxnSpPr>
            <p:cNvPr id="60" name="Connecteur en arc 59"/>
            <p:cNvCxnSpPr>
              <a:stCxn id="56" idx="1"/>
              <a:endCxn id="55" idx="2"/>
            </p:cNvCxnSpPr>
            <p:nvPr/>
          </p:nvCxnSpPr>
          <p:spPr>
            <a:xfrm rot="10800000">
              <a:off x="3888720" y="5177759"/>
              <a:ext cx="1986597" cy="766598"/>
            </a:xfrm>
            <a:prstGeom prst="curvedConnector2">
              <a:avLst/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en arc 63"/>
            <p:cNvCxnSpPr>
              <a:stCxn id="56" idx="3"/>
              <a:endCxn id="54" idx="3"/>
            </p:cNvCxnSpPr>
            <p:nvPr/>
          </p:nvCxnSpPr>
          <p:spPr>
            <a:xfrm flipV="1">
              <a:off x="7615223" y="2719574"/>
              <a:ext cx="860745" cy="3224783"/>
            </a:xfrm>
            <a:prstGeom prst="curvedConnector3">
              <a:avLst>
                <a:gd name="adj1" fmla="val 155419"/>
              </a:avLst>
            </a:prstGeom>
            <a:ln w="57150">
              <a:solidFill>
                <a:schemeClr val="accent5">
                  <a:lumMod val="75000"/>
                </a:schemeClr>
              </a:solidFill>
              <a:tailEnd type="triangle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e 81"/>
          <p:cNvGrpSpPr/>
          <p:nvPr/>
        </p:nvGrpSpPr>
        <p:grpSpPr>
          <a:xfrm>
            <a:off x="4622096" y="3172436"/>
            <a:ext cx="3698439" cy="1957867"/>
            <a:chOff x="4622096" y="3172436"/>
            <a:chExt cx="3698439" cy="1957867"/>
          </a:xfrm>
        </p:grpSpPr>
        <p:sp>
          <p:nvSpPr>
            <p:cNvPr id="71" name="Rectangle à coins arrondis 70"/>
            <p:cNvSpPr/>
            <p:nvPr/>
          </p:nvSpPr>
          <p:spPr>
            <a:xfrm>
              <a:off x="6151443" y="3172436"/>
              <a:ext cx="2169092" cy="143510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4622096" y="3889989"/>
              <a:ext cx="1022599" cy="124031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e 79"/>
          <p:cNvGrpSpPr/>
          <p:nvPr/>
        </p:nvGrpSpPr>
        <p:grpSpPr>
          <a:xfrm>
            <a:off x="5653930" y="3889989"/>
            <a:ext cx="2666605" cy="1594166"/>
            <a:chOff x="5653930" y="3889989"/>
            <a:chExt cx="2666605" cy="1594166"/>
          </a:xfrm>
        </p:grpSpPr>
        <p:sp>
          <p:nvSpPr>
            <p:cNvPr id="73" name="Rectangle à coins arrondis 72"/>
            <p:cNvSpPr/>
            <p:nvPr/>
          </p:nvSpPr>
          <p:spPr>
            <a:xfrm>
              <a:off x="6408842" y="4786402"/>
              <a:ext cx="1739907" cy="69775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Uniquement en terminale</a:t>
              </a:r>
              <a:endParaRPr lang="fr-FR" dirty="0"/>
            </a:p>
          </p:txBody>
        </p:sp>
        <p:cxnSp>
          <p:nvCxnSpPr>
            <p:cNvPr id="74" name="Connecteur en arc 73"/>
            <p:cNvCxnSpPr>
              <a:stCxn id="73" idx="1"/>
            </p:cNvCxnSpPr>
            <p:nvPr/>
          </p:nvCxnSpPr>
          <p:spPr>
            <a:xfrm rot="10800000">
              <a:off x="5653930" y="4976199"/>
              <a:ext cx="754912" cy="15908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en arc 75"/>
            <p:cNvCxnSpPr>
              <a:stCxn id="73" idx="3"/>
              <a:endCxn id="71" idx="3"/>
            </p:cNvCxnSpPr>
            <p:nvPr/>
          </p:nvCxnSpPr>
          <p:spPr>
            <a:xfrm flipV="1">
              <a:off x="8148749" y="3889989"/>
              <a:ext cx="171786" cy="1245290"/>
            </a:xfrm>
            <a:prstGeom prst="curvedConnector3">
              <a:avLst>
                <a:gd name="adj1" fmla="val 233073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ZoneTexte 78"/>
          <p:cNvSpPr txBox="1"/>
          <p:nvPr/>
        </p:nvSpPr>
        <p:spPr>
          <a:xfrm>
            <a:off x="1083002" y="5205043"/>
            <a:ext cx="2063039" cy="646986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i="1" dirty="0" smtClean="0"/>
              <a:t>Réparties entre Première et Terminale</a:t>
            </a:r>
            <a:endParaRPr lang="fr-FR" sz="1600" i="1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1028964" y="4841136"/>
            <a:ext cx="2088606" cy="3723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Spécialité IT</a:t>
            </a:r>
            <a:endParaRPr lang="fr-FR" sz="1600" dirty="0"/>
          </a:p>
        </p:txBody>
      </p:sp>
      <p:cxnSp>
        <p:nvCxnSpPr>
          <p:cNvPr id="75" name="Connecteur en angle 74"/>
          <p:cNvCxnSpPr/>
          <p:nvPr/>
        </p:nvCxnSpPr>
        <p:spPr>
          <a:xfrm rot="16200000" flipH="1">
            <a:off x="-118595" y="3894677"/>
            <a:ext cx="2091885" cy="199385"/>
          </a:xfrm>
          <a:prstGeom prst="bentConnector2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à coins arrondis 64"/>
          <p:cNvSpPr/>
          <p:nvPr/>
        </p:nvSpPr>
        <p:spPr>
          <a:xfrm>
            <a:off x="1014071" y="4857724"/>
            <a:ext cx="2125201" cy="36243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898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323" y="399639"/>
            <a:ext cx="8259832" cy="579072"/>
          </a:xfrm>
        </p:spPr>
        <p:txBody>
          <a:bodyPr>
            <a:normAutofit/>
          </a:bodyPr>
          <a:lstStyle/>
          <a:p>
            <a:r>
              <a:rPr lang="fr-FR" dirty="0" smtClean="0"/>
              <a:t>Modalités d’examen</a:t>
            </a:r>
            <a:endParaRPr lang="fr-FR" dirty="0"/>
          </a:p>
        </p:txBody>
      </p:sp>
      <p:grpSp>
        <p:nvGrpSpPr>
          <p:cNvPr id="4" name="Groupe 3"/>
          <p:cNvGrpSpPr/>
          <p:nvPr/>
        </p:nvGrpSpPr>
        <p:grpSpPr>
          <a:xfrm>
            <a:off x="339778" y="869433"/>
            <a:ext cx="8446412" cy="5735630"/>
            <a:chOff x="66715" y="622576"/>
            <a:chExt cx="8866301" cy="6104493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570BD736-BF78-AD4F-9BD5-7FE3EB5519AB}"/>
                </a:ext>
              </a:extLst>
            </p:cNvPr>
            <p:cNvSpPr/>
            <p:nvPr/>
          </p:nvSpPr>
          <p:spPr>
            <a:xfrm>
              <a:off x="4582390" y="2048516"/>
              <a:ext cx="3790418" cy="954681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400" b="1" dirty="0" smtClean="0">
                  <a:solidFill>
                    <a:schemeClr val="bg1"/>
                  </a:solidFill>
                </a:rPr>
                <a:t>	Terminale</a:t>
              </a:r>
              <a:endParaRPr lang="fr-F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F2BE380F-4E02-D943-944D-000F972F12DC}"/>
                </a:ext>
              </a:extLst>
            </p:cNvPr>
            <p:cNvSpPr/>
            <p:nvPr/>
          </p:nvSpPr>
          <p:spPr>
            <a:xfrm>
              <a:off x="662563" y="2048516"/>
              <a:ext cx="3801840" cy="954681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Première</a:t>
              </a:r>
            </a:p>
          </p:txBody>
        </p:sp>
        <p:cxnSp>
          <p:nvCxnSpPr>
            <p:cNvPr id="7" name="Connecteur droit 6">
              <a:extLst>
                <a:ext uri="{FF2B5EF4-FFF2-40B4-BE49-F238E27FC236}">
                  <a16:creationId xmlns="" xmlns:a16="http://schemas.microsoft.com/office/drawing/2014/main" id="{4F1F4D98-549D-5F47-85B3-E62970659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8279" y="1181397"/>
              <a:ext cx="1" cy="176000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119FA0F8-0AEC-8849-9830-96480BE48692}"/>
                </a:ext>
              </a:extLst>
            </p:cNvPr>
            <p:cNvSpPr/>
            <p:nvPr/>
          </p:nvSpPr>
          <p:spPr>
            <a:xfrm>
              <a:off x="780550" y="2395307"/>
              <a:ext cx="1127582" cy="41598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Tr1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773C288C-8909-C945-B596-B3FE355B76DA}"/>
                </a:ext>
              </a:extLst>
            </p:cNvPr>
            <p:cNvSpPr/>
            <p:nvPr/>
          </p:nvSpPr>
          <p:spPr>
            <a:xfrm>
              <a:off x="1988847" y="2389264"/>
              <a:ext cx="1127582" cy="41598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Tr2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98949D91-139C-6345-8164-49B607F3D408}"/>
                </a:ext>
              </a:extLst>
            </p:cNvPr>
            <p:cNvSpPr/>
            <p:nvPr/>
          </p:nvSpPr>
          <p:spPr>
            <a:xfrm>
              <a:off x="3197144" y="2383221"/>
              <a:ext cx="1127582" cy="41598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Tr3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0340197F-DEF1-C94F-9169-196A17B1AEA6}"/>
                </a:ext>
              </a:extLst>
            </p:cNvPr>
            <p:cNvSpPr/>
            <p:nvPr/>
          </p:nvSpPr>
          <p:spPr>
            <a:xfrm>
              <a:off x="4722049" y="2390611"/>
              <a:ext cx="1127582" cy="41598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Tr1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9ABF79B5-1722-F04C-AF22-5F614CD939FF}"/>
                </a:ext>
              </a:extLst>
            </p:cNvPr>
            <p:cNvSpPr/>
            <p:nvPr/>
          </p:nvSpPr>
          <p:spPr>
            <a:xfrm>
              <a:off x="5930346" y="2384568"/>
              <a:ext cx="1127582" cy="41598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/>
                <a:t>Tr2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63920FDC-9409-6741-8086-30BED99393DE}"/>
                </a:ext>
              </a:extLst>
            </p:cNvPr>
            <p:cNvSpPr/>
            <p:nvPr/>
          </p:nvSpPr>
          <p:spPr>
            <a:xfrm>
              <a:off x="7138643" y="2378525"/>
              <a:ext cx="1127582" cy="41598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400" b="1" dirty="0"/>
                <a:t>   Tr3</a:t>
              </a:r>
            </a:p>
          </p:txBody>
        </p:sp>
        <p:cxnSp>
          <p:nvCxnSpPr>
            <p:cNvPr id="16" name="Connecteur droit 15">
              <a:extLst>
                <a:ext uri="{FF2B5EF4-FFF2-40B4-BE49-F238E27FC236}">
                  <a16:creationId xmlns="" xmlns:a16="http://schemas.microsoft.com/office/drawing/2014/main" id="{402AC8FF-8EB6-E54B-B87E-1B5C66F50B6A}"/>
                </a:ext>
              </a:extLst>
            </p:cNvPr>
            <p:cNvCxnSpPr>
              <a:cxnSpLocks/>
            </p:cNvCxnSpPr>
            <p:nvPr/>
          </p:nvCxnSpPr>
          <p:spPr>
            <a:xfrm>
              <a:off x="4321726" y="1181397"/>
              <a:ext cx="0" cy="160138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="" xmlns:a16="http://schemas.microsoft.com/office/drawing/2014/main" id="{D4CB5D48-8AE9-C743-A412-D5506B2B707A}"/>
                </a:ext>
              </a:extLst>
            </p:cNvPr>
            <p:cNvCxnSpPr>
              <a:cxnSpLocks/>
            </p:cNvCxnSpPr>
            <p:nvPr/>
          </p:nvCxnSpPr>
          <p:spPr>
            <a:xfrm>
              <a:off x="8265082" y="622576"/>
              <a:ext cx="0" cy="218266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54367A8-6D37-9F49-943D-8B8CB98C53C3}"/>
                </a:ext>
              </a:extLst>
            </p:cNvPr>
            <p:cNvSpPr/>
            <p:nvPr/>
          </p:nvSpPr>
          <p:spPr>
            <a:xfrm>
              <a:off x="4771042" y="1339634"/>
              <a:ext cx="1965846" cy="606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z="1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Physique-Chimie et </a:t>
              </a:r>
              <a:r>
                <a:rPr lang="fr-FR" sz="11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Mathématiques</a:t>
              </a:r>
              <a:r>
                <a:rPr lang="fr-FR" sz="1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 (16) Ecrite - 4h</a:t>
              </a:r>
            </a:p>
            <a:p>
              <a:pPr algn="r"/>
              <a:r>
                <a:rPr lang="fr-FR" sz="1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2I2D (16) Ecrite - 4h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C859D2F0-6723-0641-B6EE-1CCDBB302C54}"/>
                </a:ext>
              </a:extLst>
            </p:cNvPr>
            <p:cNvSpPr/>
            <p:nvPr/>
          </p:nvSpPr>
          <p:spPr>
            <a:xfrm>
              <a:off x="2251538" y="1366445"/>
              <a:ext cx="2121231" cy="45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z="11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Français (5) Ecrite - 4 heures</a:t>
              </a:r>
            </a:p>
            <a:p>
              <a:pPr algn="r"/>
              <a:r>
                <a:rPr lang="fr-FR" sz="11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Français (5) Orale - 20 minutes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79B23057-D096-7E4F-BEE8-019581478D83}"/>
                </a:ext>
              </a:extLst>
            </p:cNvPr>
            <p:cNvSpPr/>
            <p:nvPr/>
          </p:nvSpPr>
          <p:spPr>
            <a:xfrm>
              <a:off x="6064732" y="762675"/>
              <a:ext cx="2253561" cy="458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z="11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Philosophie (4) Ecrite - 4 heures</a:t>
              </a:r>
            </a:p>
            <a:p>
              <a:pPr algn="r"/>
              <a:r>
                <a:rPr lang="fr-FR" sz="11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Grand Oral (14) Orale - 20 minutes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8C592FE2-D1E8-9B41-BC01-AE89C2D8371A}"/>
                </a:ext>
              </a:extLst>
            </p:cNvPr>
            <p:cNvSpPr/>
            <p:nvPr/>
          </p:nvSpPr>
          <p:spPr>
            <a:xfrm>
              <a:off x="6808641" y="622576"/>
              <a:ext cx="1456441" cy="19282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solidFill>
                    <a:schemeClr val="bg1"/>
                  </a:solidFill>
                </a:rPr>
                <a:t>Épreuves finales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8FCFB7E9-AD76-E34F-9276-44C38BFE0B43}"/>
                </a:ext>
              </a:extLst>
            </p:cNvPr>
            <p:cNvSpPr/>
            <p:nvPr/>
          </p:nvSpPr>
          <p:spPr>
            <a:xfrm>
              <a:off x="2706181" y="1181397"/>
              <a:ext cx="1620885" cy="168633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solidFill>
                    <a:schemeClr val="bg1"/>
                  </a:solidFill>
                </a:rPr>
                <a:t>Épreuves anticipées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DA38F3AD-5A57-C54E-831E-2CB20B3E4F7E}"/>
                </a:ext>
              </a:extLst>
            </p:cNvPr>
            <p:cNvSpPr/>
            <p:nvPr/>
          </p:nvSpPr>
          <p:spPr>
            <a:xfrm>
              <a:off x="4900221" y="1180228"/>
              <a:ext cx="1836665" cy="204469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solidFill>
                    <a:schemeClr val="bg1"/>
                  </a:solidFill>
                </a:rPr>
                <a:t>Épreuves de spécialités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76BADF9E-7BAF-3944-8FB8-D800D11C41E2}"/>
                </a:ext>
              </a:extLst>
            </p:cNvPr>
            <p:cNvSpPr/>
            <p:nvPr/>
          </p:nvSpPr>
          <p:spPr>
            <a:xfrm>
              <a:off x="6651216" y="2681146"/>
              <a:ext cx="302873" cy="26692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2I2D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31CB3064-71FE-D644-BF12-D0832A87976E}"/>
                </a:ext>
              </a:extLst>
            </p:cNvPr>
            <p:cNvSpPr/>
            <p:nvPr/>
          </p:nvSpPr>
          <p:spPr>
            <a:xfrm>
              <a:off x="7942083" y="2675403"/>
              <a:ext cx="315971" cy="26645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100" dirty="0" smtClean="0"/>
                <a:t>Oral</a:t>
              </a:r>
              <a:endParaRPr lang="fr-FR" sz="1100" dirty="0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="" xmlns:a16="http://schemas.microsoft.com/office/drawing/2014/main" id="{C5E5A832-7C1E-BE4D-9706-42AE32B41FEA}"/>
                </a:ext>
              </a:extLst>
            </p:cNvPr>
            <p:cNvCxnSpPr>
              <a:cxnSpLocks/>
              <a:stCxn id="52" idx="3"/>
              <a:endCxn id="22" idx="1"/>
            </p:cNvCxnSpPr>
            <p:nvPr/>
          </p:nvCxnSpPr>
          <p:spPr>
            <a:xfrm flipV="1">
              <a:off x="1237316" y="1265713"/>
              <a:ext cx="1468865" cy="11174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="" xmlns:a16="http://schemas.microsoft.com/office/drawing/2014/main" id="{5B06BC5C-81F3-D74F-A69F-E0E213C27523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4327066" y="1265713"/>
              <a:ext cx="573155" cy="16749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="" xmlns:a16="http://schemas.microsoft.com/office/drawing/2014/main" id="{E49D0E59-C6EC-6443-84D3-F7B505F8FE32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 flipV="1">
              <a:off x="1853055" y="4011740"/>
              <a:ext cx="6519753" cy="16173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6560A52B-6670-FB4D-A345-C5B9142D2497}"/>
                </a:ext>
              </a:extLst>
            </p:cNvPr>
            <p:cNvSpPr/>
            <p:nvPr/>
          </p:nvSpPr>
          <p:spPr>
            <a:xfrm>
              <a:off x="2587222" y="3888929"/>
              <a:ext cx="227333" cy="24562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100" dirty="0"/>
                <a:t>I2D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5762AA78-0B5C-EC47-8999-FC821E66E6A1}"/>
                </a:ext>
              </a:extLst>
            </p:cNvPr>
            <p:cNvSpPr/>
            <p:nvPr/>
          </p:nvSpPr>
          <p:spPr>
            <a:xfrm>
              <a:off x="2297479" y="3894193"/>
              <a:ext cx="227333" cy="23779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IT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1CA2C0DC-6BA2-EE42-BEC0-5CAA2B748DC6}"/>
                </a:ext>
              </a:extLst>
            </p:cNvPr>
            <p:cNvSpPr/>
            <p:nvPr/>
          </p:nvSpPr>
          <p:spPr>
            <a:xfrm>
              <a:off x="5499437" y="3894916"/>
              <a:ext cx="334862" cy="23035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2I2D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02AA226F-62E9-D34F-87DC-BC4537C717A4}"/>
                </a:ext>
              </a:extLst>
            </p:cNvPr>
            <p:cNvSpPr/>
            <p:nvPr/>
          </p:nvSpPr>
          <p:spPr>
            <a:xfrm>
              <a:off x="321536" y="4562407"/>
              <a:ext cx="1322253" cy="491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z="1200" b="1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Enseignements communs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FC42E96F-987F-0240-A2A5-F1FB462A64D5}"/>
                </a:ext>
              </a:extLst>
            </p:cNvPr>
            <p:cNvSpPr/>
            <p:nvPr/>
          </p:nvSpPr>
          <p:spPr>
            <a:xfrm>
              <a:off x="7029946" y="3591084"/>
              <a:ext cx="1710821" cy="491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200" b="1" dirty="0">
                  <a:solidFill>
                    <a:srgbClr val="0070C0"/>
                  </a:solidFill>
                  <a:latin typeface="+mj-lt"/>
                </a:rPr>
                <a:t>Notes sur le bulletin scolaire</a:t>
              </a:r>
              <a:endParaRPr lang="fr-FR" sz="1200" b="1" dirty="0">
                <a:solidFill>
                  <a:srgbClr val="0070C0"/>
                </a:solidFill>
                <a:effectLst/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461190" y="2403118"/>
              <a:ext cx="471826" cy="2411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>
              <a:spAutoFit/>
            </a:bodyPr>
            <a:lstStyle/>
            <a:p>
              <a:pPr algn="ctr"/>
              <a:r>
                <a:rPr lang="fr-FR" sz="1000" dirty="0" smtClean="0"/>
                <a:t>et/u</a:t>
              </a:r>
              <a:endParaRPr lang="fr-FR" sz="10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587569" y="2474805"/>
              <a:ext cx="324598" cy="241163"/>
            </a:xfrm>
            <a:prstGeom prst="rect">
              <a:avLst/>
            </a:prstGeom>
            <a:noFill/>
          </p:spPr>
          <p:txBody>
            <a:bodyPr wrap="square" lIns="36000" tIns="36000" rIns="36000" bIns="36000">
              <a:spAutoFit/>
            </a:bodyPr>
            <a:lstStyle/>
            <a:p>
              <a:pPr algn="ctr"/>
              <a:r>
                <a:rPr lang="fr-FR" sz="1000" dirty="0"/>
                <a:t>et</a:t>
              </a:r>
            </a:p>
          </p:txBody>
        </p:sp>
        <p:grpSp>
          <p:nvGrpSpPr>
            <p:cNvPr id="37" name="Groupe 36"/>
            <p:cNvGrpSpPr/>
            <p:nvPr/>
          </p:nvGrpSpPr>
          <p:grpSpPr>
            <a:xfrm>
              <a:off x="2876964" y="3850447"/>
              <a:ext cx="375729" cy="370567"/>
              <a:chOff x="2861477" y="3316513"/>
              <a:chExt cx="375729" cy="370567"/>
            </a:xfrm>
          </p:grpSpPr>
          <p:grpSp>
            <p:nvGrpSpPr>
              <p:cNvPr id="93" name="Groupe 92"/>
              <p:cNvGrpSpPr/>
              <p:nvPr/>
            </p:nvGrpSpPr>
            <p:grpSpPr>
              <a:xfrm>
                <a:off x="2897980" y="3355054"/>
                <a:ext cx="258676" cy="258984"/>
                <a:chOff x="6403116" y="5307049"/>
                <a:chExt cx="240013" cy="252654"/>
              </a:xfrm>
            </p:grpSpPr>
            <p:sp>
              <p:nvSpPr>
                <p:cNvPr id="96" name="Triangle isocèle 95"/>
                <p:cNvSpPr/>
                <p:nvPr/>
              </p:nvSpPr>
              <p:spPr>
                <a:xfrm>
                  <a:off x="6403116" y="5307049"/>
                  <a:ext cx="240013" cy="252654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fr-FR" sz="1200" dirty="0"/>
                </a:p>
              </p:txBody>
            </p:sp>
            <p:sp>
              <p:nvSpPr>
                <p:cNvPr id="97" name="Triangle isocèle 96"/>
                <p:cNvSpPr/>
                <p:nvPr/>
              </p:nvSpPr>
              <p:spPr>
                <a:xfrm rot="5400000">
                  <a:off x="6413756" y="5314920"/>
                  <a:ext cx="230053" cy="214315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fr-FR" sz="1050" dirty="0"/>
                </a:p>
              </p:txBody>
            </p:sp>
          </p:grpSp>
          <p:sp>
            <p:nvSpPr>
              <p:cNvPr id="94" name="Rectangle 93"/>
              <p:cNvSpPr/>
              <p:nvPr/>
            </p:nvSpPr>
            <p:spPr>
              <a:xfrm>
                <a:off x="2861477" y="3316513"/>
                <a:ext cx="291456" cy="262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000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902014" y="3425025"/>
                <a:ext cx="335192" cy="262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000" dirty="0">
                    <a:solidFill>
                      <a:schemeClr val="bg1"/>
                    </a:solidFill>
                  </a:rPr>
                  <a:t>PC</a:t>
                </a: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6560128" y="4568784"/>
              <a:ext cx="2208035" cy="2025230"/>
              <a:chOff x="6194359" y="4253754"/>
              <a:chExt cx="2208035" cy="202523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6221800" y="4599695"/>
                <a:ext cx="2180594" cy="157070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="" xmlns:a16="http://schemas.microsoft.com/office/drawing/2014/main" id="{96BB9DF7-94AC-1140-99A1-870E9FDF5DCD}"/>
                  </a:ext>
                </a:extLst>
              </p:cNvPr>
              <p:cNvSpPr/>
              <p:nvPr/>
            </p:nvSpPr>
            <p:spPr>
              <a:xfrm>
                <a:off x="6194359" y="4253754"/>
                <a:ext cx="2180637" cy="1947943"/>
              </a:xfrm>
              <a:prstGeom prst="rect">
                <a:avLst/>
              </a:prstGeom>
              <a:noFill/>
              <a:ln w="127000">
                <a:solidFill>
                  <a:schemeClr val="accent3">
                    <a:lumMod val="50000"/>
                  </a:schemeClr>
                </a:solidFill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b="1" dirty="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234650" y="4616763"/>
                <a:ext cx="912284" cy="56873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>
                <a:spAutoFit/>
              </a:bodyPr>
              <a:lstStyle/>
              <a:p>
                <a:pPr algn="ctr"/>
                <a:r>
                  <a:rPr lang="fr-FR" sz="1000" dirty="0">
                    <a:solidFill>
                      <a:schemeClr val="bg1"/>
                    </a:solidFill>
                  </a:rPr>
                  <a:t>Un problème sur un produit pluritechnique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="" xmlns:a16="http://schemas.microsoft.com/office/drawing/2014/main" id="{31CB3064-71FE-D644-BF12-D0832A87976E}"/>
                  </a:ext>
                </a:extLst>
              </p:cNvPr>
              <p:cNvSpPr/>
              <p:nvPr/>
            </p:nvSpPr>
            <p:spPr>
              <a:xfrm>
                <a:off x="6298658" y="5169404"/>
                <a:ext cx="796633" cy="782010"/>
              </a:xfrm>
              <a:prstGeom prst="rect">
                <a:avLst/>
              </a:prstGeom>
              <a:solidFill>
                <a:schemeClr val="accent3">
                  <a:lumMod val="75000"/>
                  <a:alpha val="63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/>
                  <a:t>Champ commun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298658" y="4316673"/>
                <a:ext cx="1858684" cy="2948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b="1" dirty="0">
                    <a:solidFill>
                      <a:schemeClr val="accent3">
                        <a:lumMod val="50000"/>
                      </a:schemeClr>
                    </a:solidFill>
                  </a:rPr>
                  <a:t>Épreuve écrite de 2I2D 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497280" y="5951414"/>
                <a:ext cx="431106" cy="327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400" b="1" dirty="0">
                    <a:solidFill>
                      <a:schemeClr val="bg1"/>
                    </a:solidFill>
                  </a:rPr>
                  <a:t>3 h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="" xmlns:a16="http://schemas.microsoft.com/office/drawing/2014/main" id="{B6505A38-2526-5948-AF47-23C632CDCB66}"/>
                  </a:ext>
                </a:extLst>
              </p:cNvPr>
              <p:cNvSpPr/>
              <p:nvPr/>
            </p:nvSpPr>
            <p:spPr>
              <a:xfrm>
                <a:off x="7746372" y="5172545"/>
                <a:ext cx="360000" cy="360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AC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="" xmlns:a16="http://schemas.microsoft.com/office/drawing/2014/main" id="{0DF7A3BE-41C8-C54A-8949-1008E8F8DD2F}"/>
                  </a:ext>
                </a:extLst>
              </p:cNvPr>
              <p:cNvSpPr/>
              <p:nvPr/>
            </p:nvSpPr>
            <p:spPr>
              <a:xfrm>
                <a:off x="7752533" y="5589745"/>
                <a:ext cx="360000" cy="3600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/>
                  <a:t>ITEC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="" xmlns:a16="http://schemas.microsoft.com/office/drawing/2014/main" id="{4D2DA3F5-BF2B-A545-977B-33AA35EDD2F3}"/>
                  </a:ext>
                </a:extLst>
              </p:cNvPr>
              <p:cNvSpPr/>
              <p:nvPr/>
            </p:nvSpPr>
            <p:spPr>
              <a:xfrm>
                <a:off x="7320366" y="5171183"/>
                <a:ext cx="360000" cy="3600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/>
                  <a:t>EE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="" xmlns:a16="http://schemas.microsoft.com/office/drawing/2014/main" id="{F9A26EFE-B0C2-084F-ABA7-2551BD264681}"/>
                  </a:ext>
                </a:extLst>
              </p:cNvPr>
              <p:cNvSpPr/>
              <p:nvPr/>
            </p:nvSpPr>
            <p:spPr>
              <a:xfrm>
                <a:off x="7324691" y="5589745"/>
                <a:ext cx="360000" cy="360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r-FR" sz="1200" dirty="0"/>
                  <a:t>SIN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7210100" y="4606611"/>
                <a:ext cx="1164897" cy="589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000" dirty="0">
                    <a:solidFill>
                      <a:schemeClr val="bg1"/>
                    </a:solidFill>
                  </a:rPr>
                  <a:t>Un exercice par enseignement spécifique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7529104" y="5949745"/>
                <a:ext cx="431106" cy="327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400" b="1" dirty="0">
                    <a:solidFill>
                      <a:schemeClr val="bg1"/>
                    </a:solidFill>
                  </a:rPr>
                  <a:t>1 h</a:t>
                </a:r>
              </a:p>
            </p:txBody>
          </p:sp>
        </p:grpSp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6EF979A6-AA99-4640-A0AB-9A760CBA6038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 flipV="1">
              <a:off x="1853055" y="3563619"/>
              <a:ext cx="6541225" cy="1214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CE7B1EB2-AA48-E14C-8FEF-E3A728FBEEE2}"/>
                </a:ext>
              </a:extLst>
            </p:cNvPr>
            <p:cNvSpPr/>
            <p:nvPr/>
          </p:nvSpPr>
          <p:spPr>
            <a:xfrm>
              <a:off x="2387699" y="3379691"/>
              <a:ext cx="318482" cy="33385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E3C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9E7BC8D0-27CB-4C45-8AA8-E91FCFE06D56}"/>
                </a:ext>
              </a:extLst>
            </p:cNvPr>
            <p:cNvSpPr/>
            <p:nvPr/>
          </p:nvSpPr>
          <p:spPr>
            <a:xfrm>
              <a:off x="3282336" y="3379691"/>
              <a:ext cx="313961" cy="33385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E3C</a:t>
              </a:r>
            </a:p>
          </p:txBody>
        </p:sp>
        <p:grpSp>
          <p:nvGrpSpPr>
            <p:cNvPr id="42" name="Groupe 41"/>
            <p:cNvGrpSpPr/>
            <p:nvPr/>
          </p:nvGrpSpPr>
          <p:grpSpPr>
            <a:xfrm>
              <a:off x="3267894" y="5538919"/>
              <a:ext cx="1743366" cy="1188150"/>
              <a:chOff x="3284986" y="5538919"/>
              <a:chExt cx="1743366" cy="118815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="" xmlns:a16="http://schemas.microsoft.com/office/drawing/2014/main" id="{8ED1AE91-F166-0A4E-8A8B-13FA50394A0A}"/>
                  </a:ext>
                </a:extLst>
              </p:cNvPr>
              <p:cNvSpPr/>
              <p:nvPr/>
            </p:nvSpPr>
            <p:spPr>
              <a:xfrm>
                <a:off x="3284986" y="5538919"/>
                <a:ext cx="1743366" cy="1188150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="" xmlns:a16="http://schemas.microsoft.com/office/drawing/2014/main" id="{547499D5-21A8-5D49-961D-A452E1994FA7}"/>
                  </a:ext>
                </a:extLst>
              </p:cNvPr>
              <p:cNvSpPr/>
              <p:nvPr/>
            </p:nvSpPr>
            <p:spPr>
              <a:xfrm>
                <a:off x="3342832" y="5939175"/>
                <a:ext cx="1646213" cy="470463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>
                <a:spAutoFit/>
              </a:bodyPr>
              <a:lstStyle/>
              <a:p>
                <a:pPr algn="ctr"/>
                <a:r>
                  <a:rPr lang="fr-FR" sz="1200" b="1" dirty="0"/>
                  <a:t>Présentation du projet </a:t>
                </a:r>
              </a:p>
              <a:p>
                <a:pPr algn="ctr"/>
                <a:r>
                  <a:rPr lang="fr-FR" sz="1200" b="1" dirty="0"/>
                  <a:t>de 36 heures 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="" xmlns:a16="http://schemas.microsoft.com/office/drawing/2014/main" id="{84B380A5-CB5C-784C-A450-A179FB23894C}"/>
                  </a:ext>
                </a:extLst>
              </p:cNvPr>
              <p:cNvSpPr/>
              <p:nvPr/>
            </p:nvSpPr>
            <p:spPr>
              <a:xfrm>
                <a:off x="3473849" y="6383675"/>
                <a:ext cx="1442403" cy="327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400" b="1" dirty="0"/>
                  <a:t>10 min + 10 min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="" xmlns:a16="http://schemas.microsoft.com/office/drawing/2014/main" id="{096AD080-28CD-0E4D-B343-7DF933A35967}"/>
                  </a:ext>
                </a:extLst>
              </p:cNvPr>
              <p:cNvSpPr/>
              <p:nvPr/>
            </p:nvSpPr>
            <p:spPr>
              <a:xfrm>
                <a:off x="3342832" y="5582207"/>
                <a:ext cx="1608071" cy="2948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200" b="1" dirty="0">
                    <a:solidFill>
                      <a:schemeClr val="accent3">
                        <a:lumMod val="50000"/>
                      </a:schemeClr>
                    </a:solidFill>
                  </a:rPr>
                  <a:t>Épreuve orale de IT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="" xmlns:a16="http://schemas.microsoft.com/office/drawing/2014/main" id="{D27E0AF4-17B7-D448-9CFC-125D4A54C042}"/>
                </a:ext>
              </a:extLst>
            </p:cNvPr>
            <p:cNvGrpSpPr/>
            <p:nvPr/>
          </p:nvGrpSpPr>
          <p:grpSpPr>
            <a:xfrm>
              <a:off x="6560171" y="2168221"/>
              <a:ext cx="497755" cy="436625"/>
              <a:chOff x="2844707" y="3273694"/>
              <a:chExt cx="497755" cy="436625"/>
            </a:xfrm>
          </p:grpSpPr>
          <p:grpSp>
            <p:nvGrpSpPr>
              <p:cNvPr id="72" name="Groupe 71">
                <a:extLst>
                  <a:ext uri="{FF2B5EF4-FFF2-40B4-BE49-F238E27FC236}">
                    <a16:creationId xmlns="" xmlns:a16="http://schemas.microsoft.com/office/drawing/2014/main" id="{878DC8F8-7005-6A4D-BDC8-77DD5C201D89}"/>
                  </a:ext>
                </a:extLst>
              </p:cNvPr>
              <p:cNvGrpSpPr/>
              <p:nvPr/>
            </p:nvGrpSpPr>
            <p:grpSpPr>
              <a:xfrm>
                <a:off x="2917934" y="3355065"/>
                <a:ext cx="311688" cy="289400"/>
                <a:chOff x="6421624" y="5307048"/>
                <a:chExt cx="289200" cy="282326"/>
              </a:xfrm>
            </p:grpSpPr>
            <p:sp>
              <p:nvSpPr>
                <p:cNvPr id="75" name="Triangle isocèle 76">
                  <a:extLst>
                    <a:ext uri="{FF2B5EF4-FFF2-40B4-BE49-F238E27FC236}">
                      <a16:creationId xmlns="" xmlns:a16="http://schemas.microsoft.com/office/drawing/2014/main" id="{8A87E8E3-A420-454B-B6D1-ECB070106E44}"/>
                    </a:ext>
                  </a:extLst>
                </p:cNvPr>
                <p:cNvSpPr/>
                <p:nvPr/>
              </p:nvSpPr>
              <p:spPr>
                <a:xfrm>
                  <a:off x="6421626" y="5307048"/>
                  <a:ext cx="289198" cy="282326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fr-FR" sz="1200" dirty="0"/>
                </a:p>
              </p:txBody>
            </p:sp>
            <p:sp>
              <p:nvSpPr>
                <p:cNvPr id="76" name="Triangle isocèle 77">
                  <a:extLst>
                    <a:ext uri="{FF2B5EF4-FFF2-40B4-BE49-F238E27FC236}">
                      <a16:creationId xmlns="" xmlns:a16="http://schemas.microsoft.com/office/drawing/2014/main" id="{22F05149-2002-FF43-B9DB-A58D2047AB83}"/>
                    </a:ext>
                  </a:extLst>
                </p:cNvPr>
                <p:cNvSpPr/>
                <p:nvPr/>
              </p:nvSpPr>
              <p:spPr>
                <a:xfrm rot="5400000">
                  <a:off x="6425064" y="5303610"/>
                  <a:ext cx="282318" cy="289198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fr-FR" sz="1200" dirty="0"/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="" xmlns:a16="http://schemas.microsoft.com/office/drawing/2014/main" id="{68D046CE-0F3F-3B4D-B613-6899067AFBDE}"/>
                  </a:ext>
                </a:extLst>
              </p:cNvPr>
              <p:cNvSpPr/>
              <p:nvPr/>
            </p:nvSpPr>
            <p:spPr>
              <a:xfrm>
                <a:off x="2844707" y="3273694"/>
                <a:ext cx="497755" cy="2620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000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="" xmlns:a16="http://schemas.microsoft.com/office/drawing/2014/main" id="{5551FE0F-985E-CB44-82FD-983EC597F75B}"/>
                  </a:ext>
                </a:extLst>
              </p:cNvPr>
              <p:cNvSpPr/>
              <p:nvPr/>
            </p:nvSpPr>
            <p:spPr>
              <a:xfrm>
                <a:off x="2919655" y="3431884"/>
                <a:ext cx="348654" cy="278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100" dirty="0">
                    <a:solidFill>
                      <a:schemeClr val="bg1"/>
                    </a:solidFill>
                  </a:rPr>
                  <a:t>PC</a:t>
                </a:r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="" xmlns:a16="http://schemas.microsoft.com/office/drawing/2014/main" id="{C1CD190E-8406-5F44-A952-FB6B611D8155}"/>
                </a:ext>
              </a:extLst>
            </p:cNvPr>
            <p:cNvGrpSpPr/>
            <p:nvPr/>
          </p:nvGrpSpPr>
          <p:grpSpPr>
            <a:xfrm>
              <a:off x="7908190" y="2162653"/>
              <a:ext cx="429690" cy="425788"/>
              <a:chOff x="2683879" y="3284531"/>
              <a:chExt cx="429690" cy="42578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70E22C83-3D35-A64E-BCCF-AE1E57D6EA65}"/>
                  </a:ext>
                </a:extLst>
              </p:cNvPr>
              <p:cNvSpPr/>
              <p:nvPr/>
            </p:nvSpPr>
            <p:spPr>
              <a:xfrm>
                <a:off x="2683879" y="3284531"/>
                <a:ext cx="347231" cy="26205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txBody>
              <a:bodyPr wrap="square" lIns="36000" rIns="36000">
                <a:normAutofit/>
              </a:bodyPr>
              <a:lstStyle/>
              <a:p>
                <a:r>
                  <a:rPr lang="fr-FR" sz="1000" dirty="0" smtClean="0">
                    <a:solidFill>
                      <a:schemeClr val="bg1"/>
                    </a:solidFill>
                  </a:rPr>
                  <a:t>Philo</a:t>
                </a:r>
                <a:endParaRPr lang="fr-FR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="" xmlns:a16="http://schemas.microsoft.com/office/drawing/2014/main" id="{47C55873-566A-8A48-B9F2-04989FC4F2AA}"/>
                  </a:ext>
                </a:extLst>
              </p:cNvPr>
              <p:cNvSpPr/>
              <p:nvPr/>
            </p:nvSpPr>
            <p:spPr>
              <a:xfrm>
                <a:off x="2919655" y="3431884"/>
                <a:ext cx="193914" cy="2784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fr-FR" sz="11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45" name="Connecteur droit 44">
              <a:extLst>
                <a:ext uri="{FF2B5EF4-FFF2-40B4-BE49-F238E27FC236}">
                  <a16:creationId xmlns="" xmlns:a16="http://schemas.microsoft.com/office/drawing/2014/main" id="{D4CB5D48-8AE9-C743-A412-D5506B2B707A}"/>
                </a:ext>
              </a:extLst>
            </p:cNvPr>
            <p:cNvCxnSpPr>
              <a:cxnSpLocks/>
              <a:stCxn id="47" idx="2"/>
              <a:endCxn id="77" idx="0"/>
            </p:cNvCxnSpPr>
            <p:nvPr/>
          </p:nvCxnSpPr>
          <p:spPr>
            <a:xfrm>
              <a:off x="4139015" y="3729506"/>
              <a:ext cx="562" cy="1809413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="" xmlns:a16="http://schemas.microsoft.com/office/drawing/2014/main" id="{D4CB5D48-8AE9-C743-A412-D5506B2B707A}"/>
                </a:ext>
              </a:extLst>
            </p:cNvPr>
            <p:cNvCxnSpPr>
              <a:cxnSpLocks/>
            </p:cNvCxnSpPr>
            <p:nvPr/>
          </p:nvCxnSpPr>
          <p:spPr>
            <a:xfrm>
              <a:off x="6748804" y="2916014"/>
              <a:ext cx="0" cy="1638712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5762AA78-0B5C-EC47-8999-FC821E66E6A1}"/>
                </a:ext>
              </a:extLst>
            </p:cNvPr>
            <p:cNvSpPr/>
            <p:nvPr/>
          </p:nvSpPr>
          <p:spPr>
            <a:xfrm>
              <a:off x="3970976" y="3382896"/>
              <a:ext cx="336078" cy="346610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IT</a:t>
              </a:r>
            </a:p>
          </p:txBody>
        </p:sp>
        <p:sp>
          <p:nvSpPr>
            <p:cNvPr id="48" name="Rectangle à coins arrondis 95">
              <a:extLst>
                <a:ext uri="{FF2B5EF4-FFF2-40B4-BE49-F238E27FC236}">
                  <a16:creationId xmlns="" xmlns:a16="http://schemas.microsoft.com/office/drawing/2014/main" id="{BA4E0BF1-17F9-E64A-B093-1450D12D4370}"/>
                </a:ext>
              </a:extLst>
            </p:cNvPr>
            <p:cNvSpPr/>
            <p:nvPr/>
          </p:nvSpPr>
          <p:spPr>
            <a:xfrm>
              <a:off x="1400887" y="826674"/>
              <a:ext cx="452377" cy="885327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5">
                  <a:lumMod val="75000"/>
                </a:schemeClr>
              </a:solidFill>
              <a:prstDash val="sysDot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60 %</a:t>
              </a:r>
            </a:p>
          </p:txBody>
        </p:sp>
        <p:sp>
          <p:nvSpPr>
            <p:cNvPr id="49" name="Rectangle à coins arrondis 35">
              <a:extLst>
                <a:ext uri="{FF2B5EF4-FFF2-40B4-BE49-F238E27FC236}">
                  <a16:creationId xmlns="" xmlns:a16="http://schemas.microsoft.com/office/drawing/2014/main" id="{EA910BF3-AAF5-2743-B7DF-158692B4A837}"/>
                </a:ext>
              </a:extLst>
            </p:cNvPr>
            <p:cNvSpPr/>
            <p:nvPr/>
          </p:nvSpPr>
          <p:spPr>
            <a:xfrm>
              <a:off x="1434525" y="3392719"/>
              <a:ext cx="418530" cy="366088"/>
            </a:xfrm>
            <a:prstGeom prst="roundRect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30 %</a:t>
              </a:r>
            </a:p>
          </p:txBody>
        </p:sp>
        <p:sp>
          <p:nvSpPr>
            <p:cNvPr id="50" name="Rectangle à coins arrondis 35">
              <a:extLst>
                <a:ext uri="{FF2B5EF4-FFF2-40B4-BE49-F238E27FC236}">
                  <a16:creationId xmlns="" xmlns:a16="http://schemas.microsoft.com/office/drawing/2014/main" id="{F3A4CDB3-ED02-B742-A8A1-9D99CB0D9C2A}"/>
                </a:ext>
              </a:extLst>
            </p:cNvPr>
            <p:cNvSpPr/>
            <p:nvPr/>
          </p:nvSpPr>
          <p:spPr>
            <a:xfrm>
              <a:off x="1434525" y="3917339"/>
              <a:ext cx="418530" cy="221147"/>
            </a:xfrm>
            <a:prstGeom prst="roundRect">
              <a:avLst/>
            </a:prstGeom>
            <a:ln>
              <a:solidFill>
                <a:schemeClr val="accent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>
                  <a:solidFill>
                    <a:schemeClr val="tx1"/>
                  </a:solidFill>
                </a:rPr>
                <a:t>10 %</a:t>
              </a:r>
            </a:p>
          </p:txBody>
        </p:sp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5" y="3475173"/>
              <a:ext cx="1212535" cy="567268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4" y="1017015"/>
              <a:ext cx="1158892" cy="519746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9CE08C38-7526-6F4E-862B-DB0F5FFD2351}"/>
                </a:ext>
              </a:extLst>
            </p:cNvPr>
            <p:cNvSpPr/>
            <p:nvPr/>
          </p:nvSpPr>
          <p:spPr>
            <a:xfrm>
              <a:off x="1719025" y="4354134"/>
              <a:ext cx="1918631" cy="1244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</a:rPr>
                <a:t>Français / Philosophie</a:t>
              </a:r>
            </a:p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</a:rPr>
                <a:t>EMC</a:t>
              </a:r>
            </a:p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</a:rPr>
                <a:t>Histoire-géographie</a:t>
              </a:r>
            </a:p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Langue vivante A</a:t>
              </a:r>
            </a:p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Langue vivante B</a:t>
              </a:r>
            </a:p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Mathématiques</a:t>
              </a:r>
            </a:p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Education physique et sportive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FC42E96F-987F-0240-A2A5-F1FB462A64D5}"/>
                </a:ext>
              </a:extLst>
            </p:cNvPr>
            <p:cNvSpPr/>
            <p:nvPr/>
          </p:nvSpPr>
          <p:spPr>
            <a:xfrm>
              <a:off x="7023723" y="3112722"/>
              <a:ext cx="1815832" cy="491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200" b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Épreuves communes de contrôle continu</a:t>
              </a:r>
              <a:endParaRPr lang="fr-FR" sz="1200" b="1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9E7BC8D0-27CB-4C45-8AA8-E91FCFE06D56}"/>
                </a:ext>
              </a:extLst>
            </p:cNvPr>
            <p:cNvSpPr/>
            <p:nvPr/>
          </p:nvSpPr>
          <p:spPr>
            <a:xfrm>
              <a:off x="3257415" y="3882758"/>
              <a:ext cx="602559" cy="257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00" dirty="0"/>
                <a:t>Socle</a:t>
              </a:r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="" xmlns:a16="http://schemas.microsoft.com/office/drawing/2014/main" id="{402AC8FF-8EB6-E54B-B87E-1B5C66F50B6A}"/>
                </a:ext>
              </a:extLst>
            </p:cNvPr>
            <p:cNvCxnSpPr>
              <a:cxnSpLocks/>
            </p:cNvCxnSpPr>
            <p:nvPr/>
          </p:nvCxnSpPr>
          <p:spPr>
            <a:xfrm>
              <a:off x="3427617" y="4125271"/>
              <a:ext cx="0" cy="262695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9CE08C38-7526-6F4E-862B-DB0F5FFD2351}"/>
                </a:ext>
              </a:extLst>
            </p:cNvPr>
            <p:cNvSpPr/>
            <p:nvPr/>
          </p:nvSpPr>
          <p:spPr>
            <a:xfrm>
              <a:off x="4493082" y="4310440"/>
              <a:ext cx="1955971" cy="1113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endParaRPr lang="fr-FR" sz="12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</a:rPr>
                <a:t>Histoire-géographie</a:t>
              </a:r>
            </a:p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Langue vivante A</a:t>
              </a:r>
            </a:p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Langue vivante B</a:t>
              </a:r>
            </a:p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Mathématiques</a:t>
              </a:r>
            </a:p>
            <a:p>
              <a:pPr algn="r"/>
              <a:r>
                <a:rPr lang="fr-FR" sz="1000" dirty="0">
                  <a:solidFill>
                    <a:schemeClr val="accent5">
                      <a:lumMod val="75000"/>
                    </a:schemeClr>
                  </a:solidFill>
                  <a:latin typeface="+mj-lt"/>
                </a:rPr>
                <a:t>Education physique et sportive</a:t>
              </a:r>
            </a:p>
          </p:txBody>
        </p:sp>
        <p:cxnSp>
          <p:nvCxnSpPr>
            <p:cNvPr id="58" name="Connecteur droit 57">
              <a:extLst>
                <a:ext uri="{FF2B5EF4-FFF2-40B4-BE49-F238E27FC236}">
                  <a16:creationId xmlns="" xmlns:a16="http://schemas.microsoft.com/office/drawing/2014/main" id="{402AC8FF-8EB6-E54B-B87E-1B5C66F50B6A}"/>
                </a:ext>
              </a:extLst>
            </p:cNvPr>
            <p:cNvCxnSpPr>
              <a:cxnSpLocks/>
            </p:cNvCxnSpPr>
            <p:nvPr/>
          </p:nvCxnSpPr>
          <p:spPr>
            <a:xfrm>
              <a:off x="6170011" y="3193052"/>
              <a:ext cx="0" cy="1269163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orme libre : forme 30">
              <a:extLst>
                <a:ext uri="{FF2B5EF4-FFF2-40B4-BE49-F238E27FC236}">
                  <a16:creationId xmlns="" xmlns:a16="http://schemas.microsoft.com/office/drawing/2014/main" id="{BB96BBBF-B343-4A1D-9BC3-A7C56477DACE}"/>
                </a:ext>
              </a:extLst>
            </p:cNvPr>
            <p:cNvSpPr/>
            <p:nvPr/>
          </p:nvSpPr>
          <p:spPr>
            <a:xfrm>
              <a:off x="1187810" y="3584877"/>
              <a:ext cx="253754" cy="199898"/>
            </a:xfrm>
            <a:custGeom>
              <a:avLst/>
              <a:gdLst>
                <a:gd name="connsiteX0" fmla="*/ 0 w 2369336"/>
                <a:gd name="connsiteY0" fmla="*/ 0 h 1667988"/>
                <a:gd name="connsiteX1" fmla="*/ 1317811 w 2369336"/>
                <a:gd name="connsiteY1" fmla="*/ 874059 h 1667988"/>
                <a:gd name="connsiteX2" fmla="*/ 2277035 w 2369336"/>
                <a:gd name="connsiteY2" fmla="*/ 1591236 h 1667988"/>
                <a:gd name="connsiteX3" fmla="*/ 2277035 w 2369336"/>
                <a:gd name="connsiteY3" fmla="*/ 1613647 h 1667988"/>
                <a:gd name="connsiteX0" fmla="*/ 0 w 1804560"/>
                <a:gd name="connsiteY0" fmla="*/ 0 h 2057953"/>
                <a:gd name="connsiteX1" fmla="*/ 753035 w 1804560"/>
                <a:gd name="connsiteY1" fmla="*/ 1264024 h 2057953"/>
                <a:gd name="connsiteX2" fmla="*/ 1712259 w 1804560"/>
                <a:gd name="connsiteY2" fmla="*/ 1981201 h 2057953"/>
                <a:gd name="connsiteX3" fmla="*/ 1712259 w 1804560"/>
                <a:gd name="connsiteY3" fmla="*/ 2003612 h 2057953"/>
                <a:gd name="connsiteX0" fmla="*/ 0 w 1971065"/>
                <a:gd name="connsiteY0" fmla="*/ 0 h 2342474"/>
                <a:gd name="connsiteX1" fmla="*/ 753035 w 1971065"/>
                <a:gd name="connsiteY1" fmla="*/ 1264024 h 2342474"/>
                <a:gd name="connsiteX2" fmla="*/ 1712259 w 1971065"/>
                <a:gd name="connsiteY2" fmla="*/ 1981201 h 2342474"/>
                <a:gd name="connsiteX3" fmla="*/ 1945342 w 1971065"/>
                <a:gd name="connsiteY3" fmla="*/ 2335307 h 2342474"/>
                <a:gd name="connsiteX0" fmla="*/ 0 w 1712259"/>
                <a:gd name="connsiteY0" fmla="*/ 0 h 1981201"/>
                <a:gd name="connsiteX1" fmla="*/ 753035 w 1712259"/>
                <a:gd name="connsiteY1" fmla="*/ 1264024 h 1981201"/>
                <a:gd name="connsiteX2" fmla="*/ 1712259 w 1712259"/>
                <a:gd name="connsiteY2" fmla="*/ 1981201 h 1981201"/>
                <a:gd name="connsiteX0" fmla="*/ 0 w 1671918"/>
                <a:gd name="connsiteY0" fmla="*/ 0 h 1990166"/>
                <a:gd name="connsiteX1" fmla="*/ 753035 w 1671918"/>
                <a:gd name="connsiteY1" fmla="*/ 1264024 h 1990166"/>
                <a:gd name="connsiteX2" fmla="*/ 1671918 w 1671918"/>
                <a:gd name="connsiteY2" fmla="*/ 1990166 h 1990166"/>
                <a:gd name="connsiteX0" fmla="*/ 0 w 1671918"/>
                <a:gd name="connsiteY0" fmla="*/ 0 h 1990166"/>
                <a:gd name="connsiteX1" fmla="*/ 1286435 w 1671918"/>
                <a:gd name="connsiteY1" fmla="*/ 900954 h 1990166"/>
                <a:gd name="connsiteX2" fmla="*/ 1671918 w 1671918"/>
                <a:gd name="connsiteY2" fmla="*/ 1990166 h 1990166"/>
                <a:gd name="connsiteX0" fmla="*/ 0 w 1671918"/>
                <a:gd name="connsiteY0" fmla="*/ 0 h 1990166"/>
                <a:gd name="connsiteX1" fmla="*/ 1286435 w 1671918"/>
                <a:gd name="connsiteY1" fmla="*/ 900954 h 1990166"/>
                <a:gd name="connsiteX2" fmla="*/ 1671918 w 1671918"/>
                <a:gd name="connsiteY2" fmla="*/ 1990166 h 1990166"/>
                <a:gd name="connsiteX0" fmla="*/ 0 w 2029471"/>
                <a:gd name="connsiteY0" fmla="*/ 1658687 h 1686962"/>
                <a:gd name="connsiteX1" fmla="*/ 1643988 w 2029471"/>
                <a:gd name="connsiteY1" fmla="*/ 33318 h 1686962"/>
                <a:gd name="connsiteX2" fmla="*/ 2029471 w 2029471"/>
                <a:gd name="connsiteY2" fmla="*/ 1122530 h 1686962"/>
                <a:gd name="connsiteX0" fmla="*/ 0 w 2310824"/>
                <a:gd name="connsiteY0" fmla="*/ 1658687 h 1686962"/>
                <a:gd name="connsiteX1" fmla="*/ 1643988 w 2310824"/>
                <a:gd name="connsiteY1" fmla="*/ 33318 h 1686962"/>
                <a:gd name="connsiteX2" fmla="*/ 2310824 w 2310824"/>
                <a:gd name="connsiteY2" fmla="*/ 1462499 h 1686962"/>
                <a:gd name="connsiteX0" fmla="*/ 0 w 2310824"/>
                <a:gd name="connsiteY0" fmla="*/ 196188 h 196188"/>
                <a:gd name="connsiteX1" fmla="*/ 2310824 w 2310824"/>
                <a:gd name="connsiteY1" fmla="*/ 0 h 196188"/>
                <a:gd name="connsiteX0" fmla="*/ 0 w 1085763"/>
                <a:gd name="connsiteY0" fmla="*/ 0 h 284459"/>
                <a:gd name="connsiteX1" fmla="*/ 1085763 w 1085763"/>
                <a:gd name="connsiteY1" fmla="*/ 284459 h 284459"/>
                <a:gd name="connsiteX0" fmla="*/ 0 w 1384701"/>
                <a:gd name="connsiteY0" fmla="*/ 0 h 296182"/>
                <a:gd name="connsiteX1" fmla="*/ 1384701 w 1384701"/>
                <a:gd name="connsiteY1" fmla="*/ 296182 h 296182"/>
                <a:gd name="connsiteX0" fmla="*/ 0 w 1384701"/>
                <a:gd name="connsiteY0" fmla="*/ 0 h 296182"/>
                <a:gd name="connsiteX1" fmla="*/ 1384701 w 1384701"/>
                <a:gd name="connsiteY1" fmla="*/ 296182 h 296182"/>
                <a:gd name="connsiteX0" fmla="*/ 0 w 1384701"/>
                <a:gd name="connsiteY0" fmla="*/ 0 h 296182"/>
                <a:gd name="connsiteX1" fmla="*/ 1384701 w 1384701"/>
                <a:gd name="connsiteY1" fmla="*/ 296182 h 296182"/>
                <a:gd name="connsiteX0" fmla="*/ 0 w 2029470"/>
                <a:gd name="connsiteY0" fmla="*/ 96542 h 96542"/>
                <a:gd name="connsiteX1" fmla="*/ 2029470 w 2029470"/>
                <a:gd name="connsiteY1" fmla="*/ 0 h 96542"/>
                <a:gd name="connsiteX0" fmla="*/ 0 w 2029470"/>
                <a:gd name="connsiteY0" fmla="*/ 276961 h 276961"/>
                <a:gd name="connsiteX1" fmla="*/ 2029470 w 2029470"/>
                <a:gd name="connsiteY1" fmla="*/ 180419 h 276961"/>
                <a:gd name="connsiteX0" fmla="*/ 0 w 2029470"/>
                <a:gd name="connsiteY0" fmla="*/ 191394 h 432596"/>
                <a:gd name="connsiteX1" fmla="*/ 2029470 w 2029470"/>
                <a:gd name="connsiteY1" fmla="*/ 94852 h 432596"/>
                <a:gd name="connsiteX0" fmla="*/ 0 w 2029470"/>
                <a:gd name="connsiteY0" fmla="*/ 96542 h 466142"/>
                <a:gd name="connsiteX1" fmla="*/ 2029470 w 2029470"/>
                <a:gd name="connsiteY1" fmla="*/ 0 h 466142"/>
                <a:gd name="connsiteX0" fmla="*/ 0 w 1249885"/>
                <a:gd name="connsiteY0" fmla="*/ 0 h 579595"/>
                <a:gd name="connsiteX1" fmla="*/ 1249885 w 1249885"/>
                <a:gd name="connsiteY1" fmla="*/ 384109 h 579595"/>
                <a:gd name="connsiteX0" fmla="*/ 0 w 1249885"/>
                <a:gd name="connsiteY0" fmla="*/ 0 h 468210"/>
                <a:gd name="connsiteX1" fmla="*/ 1249885 w 1249885"/>
                <a:gd name="connsiteY1" fmla="*/ 384109 h 468210"/>
                <a:gd name="connsiteX0" fmla="*/ 0 w 1249885"/>
                <a:gd name="connsiteY0" fmla="*/ 0 h 398416"/>
                <a:gd name="connsiteX1" fmla="*/ 1249885 w 1249885"/>
                <a:gd name="connsiteY1" fmla="*/ 384109 h 398416"/>
                <a:gd name="connsiteX0" fmla="*/ 0 w 1249885"/>
                <a:gd name="connsiteY0" fmla="*/ 0 h 389093"/>
                <a:gd name="connsiteX1" fmla="*/ 1249885 w 1249885"/>
                <a:gd name="connsiteY1" fmla="*/ 384109 h 389093"/>
                <a:gd name="connsiteX0" fmla="*/ 21039 w 177064"/>
                <a:gd name="connsiteY0" fmla="*/ 0 h 1308020"/>
                <a:gd name="connsiteX1" fmla="*/ 177064 w 177064"/>
                <a:gd name="connsiteY1" fmla="*/ 1307064 h 1308020"/>
                <a:gd name="connsiteX0" fmla="*/ 0 w 326503"/>
                <a:gd name="connsiteY0" fmla="*/ 0 h 1307064"/>
                <a:gd name="connsiteX1" fmla="*/ 156025 w 326503"/>
                <a:gd name="connsiteY1" fmla="*/ 1307064 h 1307064"/>
                <a:gd name="connsiteX0" fmla="*/ 0 w 291123"/>
                <a:gd name="connsiteY0" fmla="*/ 0 h 714549"/>
                <a:gd name="connsiteX1" fmla="*/ 87659 w 291123"/>
                <a:gd name="connsiteY1" fmla="*/ 714549 h 714549"/>
                <a:gd name="connsiteX0" fmla="*/ 0 w 237706"/>
                <a:gd name="connsiteY0" fmla="*/ 0 h 714549"/>
                <a:gd name="connsiteX1" fmla="*/ 87659 w 237706"/>
                <a:gd name="connsiteY1" fmla="*/ 714549 h 714549"/>
                <a:gd name="connsiteX0" fmla="*/ 0 w 138184"/>
                <a:gd name="connsiteY0" fmla="*/ 0 h 714549"/>
                <a:gd name="connsiteX1" fmla="*/ 87659 w 138184"/>
                <a:gd name="connsiteY1" fmla="*/ 714549 h 714549"/>
                <a:gd name="connsiteX0" fmla="*/ 14891 w 108363"/>
                <a:gd name="connsiteY0" fmla="*/ 0 h 623392"/>
                <a:gd name="connsiteX1" fmla="*/ 0 w 108363"/>
                <a:gd name="connsiteY1" fmla="*/ 623392 h 623392"/>
                <a:gd name="connsiteX0" fmla="*/ 14891 w 25236"/>
                <a:gd name="connsiteY0" fmla="*/ 0 h 623392"/>
                <a:gd name="connsiteX1" fmla="*/ 0 w 25236"/>
                <a:gd name="connsiteY1" fmla="*/ 623392 h 623392"/>
                <a:gd name="connsiteX0" fmla="*/ 35640 w 35640"/>
                <a:gd name="connsiteY0" fmla="*/ 0 h 623392"/>
                <a:gd name="connsiteX1" fmla="*/ 20749 w 35640"/>
                <a:gd name="connsiteY1" fmla="*/ 623392 h 623392"/>
                <a:gd name="connsiteX0" fmla="*/ 1444 w 487907"/>
                <a:gd name="connsiteY0" fmla="*/ 993653 h 1019761"/>
                <a:gd name="connsiteX1" fmla="*/ 487907 w 487907"/>
                <a:gd name="connsiteY1" fmla="*/ 33211 h 1019761"/>
                <a:gd name="connsiteX0" fmla="*/ 3409 w 489872"/>
                <a:gd name="connsiteY0" fmla="*/ 962837 h 992618"/>
                <a:gd name="connsiteX1" fmla="*/ 489872 w 489872"/>
                <a:gd name="connsiteY1" fmla="*/ 2395 h 992618"/>
                <a:gd name="connsiteX0" fmla="*/ 48814 w 227629"/>
                <a:gd name="connsiteY0" fmla="*/ 338368 h 391734"/>
                <a:gd name="connsiteX1" fmla="*/ 227629 w 227629"/>
                <a:gd name="connsiteY1" fmla="*/ 4623 h 391734"/>
                <a:gd name="connsiteX0" fmla="*/ 215847 w 394662"/>
                <a:gd name="connsiteY0" fmla="*/ 341859 h 341859"/>
                <a:gd name="connsiteX1" fmla="*/ 394662 w 394662"/>
                <a:gd name="connsiteY1" fmla="*/ 8114 h 341859"/>
                <a:gd name="connsiteX0" fmla="*/ -1 w 178814"/>
                <a:gd name="connsiteY0" fmla="*/ 340842 h 340842"/>
                <a:gd name="connsiteX1" fmla="*/ 178814 w 178814"/>
                <a:gd name="connsiteY1" fmla="*/ 7097 h 340842"/>
                <a:gd name="connsiteX0" fmla="*/ 0 w 178815"/>
                <a:gd name="connsiteY0" fmla="*/ 333869 h 333869"/>
                <a:gd name="connsiteX1" fmla="*/ 178815 w 178815"/>
                <a:gd name="connsiteY1" fmla="*/ 124 h 333869"/>
                <a:gd name="connsiteX0" fmla="*/ 0 w 178815"/>
                <a:gd name="connsiteY0" fmla="*/ 333912 h 333912"/>
                <a:gd name="connsiteX1" fmla="*/ 178815 w 178815"/>
                <a:gd name="connsiteY1" fmla="*/ 167 h 333912"/>
                <a:gd name="connsiteX0" fmla="*/ 0 w 212997"/>
                <a:gd name="connsiteY0" fmla="*/ 368076 h 368076"/>
                <a:gd name="connsiteX1" fmla="*/ 212997 w 212997"/>
                <a:gd name="connsiteY1" fmla="*/ 146 h 368076"/>
                <a:gd name="connsiteX0" fmla="*/ 0 w 212997"/>
                <a:gd name="connsiteY0" fmla="*/ 368037 h 368839"/>
                <a:gd name="connsiteX1" fmla="*/ 212997 w 212997"/>
                <a:gd name="connsiteY1" fmla="*/ 107 h 368839"/>
                <a:gd name="connsiteX0" fmla="*/ 0 w 395306"/>
                <a:gd name="connsiteY0" fmla="*/ 288301 h 289297"/>
                <a:gd name="connsiteX1" fmla="*/ 395306 w 395306"/>
                <a:gd name="connsiteY1" fmla="*/ 133 h 289297"/>
                <a:gd name="connsiteX0" fmla="*/ 0 w 395306"/>
                <a:gd name="connsiteY0" fmla="*/ 288168 h 289237"/>
                <a:gd name="connsiteX1" fmla="*/ 395306 w 395306"/>
                <a:gd name="connsiteY1" fmla="*/ 0 h 289237"/>
                <a:gd name="connsiteX0" fmla="*/ 0 w 372517"/>
                <a:gd name="connsiteY0" fmla="*/ 265378 h 266531"/>
                <a:gd name="connsiteX1" fmla="*/ 372517 w 372517"/>
                <a:gd name="connsiteY1" fmla="*/ 0 h 266531"/>
                <a:gd name="connsiteX0" fmla="*/ 0 w 349729"/>
                <a:gd name="connsiteY0" fmla="*/ 265378 h 266532"/>
                <a:gd name="connsiteX1" fmla="*/ 349729 w 349729"/>
                <a:gd name="connsiteY1" fmla="*/ 0 h 266532"/>
                <a:gd name="connsiteX0" fmla="*/ 0 w 338336"/>
                <a:gd name="connsiteY0" fmla="*/ 265379 h 266533"/>
                <a:gd name="connsiteX1" fmla="*/ 338336 w 338336"/>
                <a:gd name="connsiteY1" fmla="*/ 0 h 26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36" h="266533">
                  <a:moveTo>
                    <a:pt x="0" y="265379"/>
                  </a:moveTo>
                  <a:cubicBezTo>
                    <a:pt x="253854" y="286337"/>
                    <a:pt x="82509" y="15255"/>
                    <a:pt x="338336" y="0"/>
                  </a:cubicBezTo>
                </a:path>
              </a:pathLst>
            </a:custGeom>
            <a:ln>
              <a:solidFill>
                <a:schemeClr val="accent2">
                  <a:lumMod val="75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dirty="0"/>
            </a:p>
          </p:txBody>
        </p:sp>
        <p:sp>
          <p:nvSpPr>
            <p:cNvPr id="60" name="Forme libre : forme 30">
              <a:extLst>
                <a:ext uri="{FF2B5EF4-FFF2-40B4-BE49-F238E27FC236}">
                  <a16:creationId xmlns="" xmlns:a16="http://schemas.microsoft.com/office/drawing/2014/main" id="{BB96BBBF-B343-4A1D-9BC3-A7C56477DACE}"/>
                </a:ext>
              </a:extLst>
            </p:cNvPr>
            <p:cNvSpPr/>
            <p:nvPr/>
          </p:nvSpPr>
          <p:spPr>
            <a:xfrm>
              <a:off x="1204862" y="3773936"/>
              <a:ext cx="236660" cy="262811"/>
            </a:xfrm>
            <a:custGeom>
              <a:avLst/>
              <a:gdLst>
                <a:gd name="connsiteX0" fmla="*/ 0 w 2369336"/>
                <a:gd name="connsiteY0" fmla="*/ 0 h 1667988"/>
                <a:gd name="connsiteX1" fmla="*/ 1317811 w 2369336"/>
                <a:gd name="connsiteY1" fmla="*/ 874059 h 1667988"/>
                <a:gd name="connsiteX2" fmla="*/ 2277035 w 2369336"/>
                <a:gd name="connsiteY2" fmla="*/ 1591236 h 1667988"/>
                <a:gd name="connsiteX3" fmla="*/ 2277035 w 2369336"/>
                <a:gd name="connsiteY3" fmla="*/ 1613647 h 1667988"/>
                <a:gd name="connsiteX0" fmla="*/ 0 w 1804560"/>
                <a:gd name="connsiteY0" fmla="*/ 0 h 2057953"/>
                <a:gd name="connsiteX1" fmla="*/ 753035 w 1804560"/>
                <a:gd name="connsiteY1" fmla="*/ 1264024 h 2057953"/>
                <a:gd name="connsiteX2" fmla="*/ 1712259 w 1804560"/>
                <a:gd name="connsiteY2" fmla="*/ 1981201 h 2057953"/>
                <a:gd name="connsiteX3" fmla="*/ 1712259 w 1804560"/>
                <a:gd name="connsiteY3" fmla="*/ 2003612 h 2057953"/>
                <a:gd name="connsiteX0" fmla="*/ 0 w 1971065"/>
                <a:gd name="connsiteY0" fmla="*/ 0 h 2342474"/>
                <a:gd name="connsiteX1" fmla="*/ 753035 w 1971065"/>
                <a:gd name="connsiteY1" fmla="*/ 1264024 h 2342474"/>
                <a:gd name="connsiteX2" fmla="*/ 1712259 w 1971065"/>
                <a:gd name="connsiteY2" fmla="*/ 1981201 h 2342474"/>
                <a:gd name="connsiteX3" fmla="*/ 1945342 w 1971065"/>
                <a:gd name="connsiteY3" fmla="*/ 2335307 h 2342474"/>
                <a:gd name="connsiteX0" fmla="*/ 0 w 1712259"/>
                <a:gd name="connsiteY0" fmla="*/ 0 h 1981201"/>
                <a:gd name="connsiteX1" fmla="*/ 753035 w 1712259"/>
                <a:gd name="connsiteY1" fmla="*/ 1264024 h 1981201"/>
                <a:gd name="connsiteX2" fmla="*/ 1712259 w 1712259"/>
                <a:gd name="connsiteY2" fmla="*/ 1981201 h 1981201"/>
                <a:gd name="connsiteX0" fmla="*/ 0 w 1671918"/>
                <a:gd name="connsiteY0" fmla="*/ 0 h 1990166"/>
                <a:gd name="connsiteX1" fmla="*/ 753035 w 1671918"/>
                <a:gd name="connsiteY1" fmla="*/ 1264024 h 1990166"/>
                <a:gd name="connsiteX2" fmla="*/ 1671918 w 1671918"/>
                <a:gd name="connsiteY2" fmla="*/ 1990166 h 1990166"/>
                <a:gd name="connsiteX0" fmla="*/ 0 w 1671918"/>
                <a:gd name="connsiteY0" fmla="*/ 0 h 1990166"/>
                <a:gd name="connsiteX1" fmla="*/ 1286435 w 1671918"/>
                <a:gd name="connsiteY1" fmla="*/ 900954 h 1990166"/>
                <a:gd name="connsiteX2" fmla="*/ 1671918 w 1671918"/>
                <a:gd name="connsiteY2" fmla="*/ 1990166 h 1990166"/>
                <a:gd name="connsiteX0" fmla="*/ 0 w 1671918"/>
                <a:gd name="connsiteY0" fmla="*/ 0 h 1990166"/>
                <a:gd name="connsiteX1" fmla="*/ 1286435 w 1671918"/>
                <a:gd name="connsiteY1" fmla="*/ 900954 h 1990166"/>
                <a:gd name="connsiteX2" fmla="*/ 1671918 w 1671918"/>
                <a:gd name="connsiteY2" fmla="*/ 1990166 h 1990166"/>
                <a:gd name="connsiteX0" fmla="*/ 0 w 2029471"/>
                <a:gd name="connsiteY0" fmla="*/ 1658687 h 1686962"/>
                <a:gd name="connsiteX1" fmla="*/ 1643988 w 2029471"/>
                <a:gd name="connsiteY1" fmla="*/ 33318 h 1686962"/>
                <a:gd name="connsiteX2" fmla="*/ 2029471 w 2029471"/>
                <a:gd name="connsiteY2" fmla="*/ 1122530 h 1686962"/>
                <a:gd name="connsiteX0" fmla="*/ 0 w 2310824"/>
                <a:gd name="connsiteY0" fmla="*/ 1658687 h 1686962"/>
                <a:gd name="connsiteX1" fmla="*/ 1643988 w 2310824"/>
                <a:gd name="connsiteY1" fmla="*/ 33318 h 1686962"/>
                <a:gd name="connsiteX2" fmla="*/ 2310824 w 2310824"/>
                <a:gd name="connsiteY2" fmla="*/ 1462499 h 1686962"/>
                <a:gd name="connsiteX0" fmla="*/ 0 w 2310824"/>
                <a:gd name="connsiteY0" fmla="*/ 196188 h 196188"/>
                <a:gd name="connsiteX1" fmla="*/ 2310824 w 2310824"/>
                <a:gd name="connsiteY1" fmla="*/ 0 h 196188"/>
                <a:gd name="connsiteX0" fmla="*/ 0 w 1085763"/>
                <a:gd name="connsiteY0" fmla="*/ 0 h 284459"/>
                <a:gd name="connsiteX1" fmla="*/ 1085763 w 1085763"/>
                <a:gd name="connsiteY1" fmla="*/ 284459 h 284459"/>
                <a:gd name="connsiteX0" fmla="*/ 0 w 1384701"/>
                <a:gd name="connsiteY0" fmla="*/ 0 h 296182"/>
                <a:gd name="connsiteX1" fmla="*/ 1384701 w 1384701"/>
                <a:gd name="connsiteY1" fmla="*/ 296182 h 296182"/>
                <a:gd name="connsiteX0" fmla="*/ 0 w 1384701"/>
                <a:gd name="connsiteY0" fmla="*/ 0 h 296182"/>
                <a:gd name="connsiteX1" fmla="*/ 1384701 w 1384701"/>
                <a:gd name="connsiteY1" fmla="*/ 296182 h 296182"/>
                <a:gd name="connsiteX0" fmla="*/ 0 w 1384701"/>
                <a:gd name="connsiteY0" fmla="*/ 0 h 296182"/>
                <a:gd name="connsiteX1" fmla="*/ 1384701 w 1384701"/>
                <a:gd name="connsiteY1" fmla="*/ 296182 h 296182"/>
                <a:gd name="connsiteX0" fmla="*/ 0 w 2029470"/>
                <a:gd name="connsiteY0" fmla="*/ 96542 h 96542"/>
                <a:gd name="connsiteX1" fmla="*/ 2029470 w 2029470"/>
                <a:gd name="connsiteY1" fmla="*/ 0 h 96542"/>
                <a:gd name="connsiteX0" fmla="*/ 0 w 2029470"/>
                <a:gd name="connsiteY0" fmla="*/ 276961 h 276961"/>
                <a:gd name="connsiteX1" fmla="*/ 2029470 w 2029470"/>
                <a:gd name="connsiteY1" fmla="*/ 180419 h 276961"/>
                <a:gd name="connsiteX0" fmla="*/ 0 w 2029470"/>
                <a:gd name="connsiteY0" fmla="*/ 191394 h 432596"/>
                <a:gd name="connsiteX1" fmla="*/ 2029470 w 2029470"/>
                <a:gd name="connsiteY1" fmla="*/ 94852 h 432596"/>
                <a:gd name="connsiteX0" fmla="*/ 0 w 2029470"/>
                <a:gd name="connsiteY0" fmla="*/ 96542 h 466142"/>
                <a:gd name="connsiteX1" fmla="*/ 2029470 w 2029470"/>
                <a:gd name="connsiteY1" fmla="*/ 0 h 466142"/>
                <a:gd name="connsiteX0" fmla="*/ 0 w 1249885"/>
                <a:gd name="connsiteY0" fmla="*/ 0 h 579595"/>
                <a:gd name="connsiteX1" fmla="*/ 1249885 w 1249885"/>
                <a:gd name="connsiteY1" fmla="*/ 384109 h 579595"/>
                <a:gd name="connsiteX0" fmla="*/ 0 w 1249885"/>
                <a:gd name="connsiteY0" fmla="*/ 0 h 468210"/>
                <a:gd name="connsiteX1" fmla="*/ 1249885 w 1249885"/>
                <a:gd name="connsiteY1" fmla="*/ 384109 h 468210"/>
                <a:gd name="connsiteX0" fmla="*/ 0 w 1249885"/>
                <a:gd name="connsiteY0" fmla="*/ 0 h 398416"/>
                <a:gd name="connsiteX1" fmla="*/ 1249885 w 1249885"/>
                <a:gd name="connsiteY1" fmla="*/ 384109 h 398416"/>
                <a:gd name="connsiteX0" fmla="*/ 0 w 1249885"/>
                <a:gd name="connsiteY0" fmla="*/ 0 h 389093"/>
                <a:gd name="connsiteX1" fmla="*/ 1249885 w 1249885"/>
                <a:gd name="connsiteY1" fmla="*/ 384109 h 389093"/>
                <a:gd name="connsiteX0" fmla="*/ 21039 w 177064"/>
                <a:gd name="connsiteY0" fmla="*/ 0 h 1308020"/>
                <a:gd name="connsiteX1" fmla="*/ 177064 w 177064"/>
                <a:gd name="connsiteY1" fmla="*/ 1307064 h 1308020"/>
                <a:gd name="connsiteX0" fmla="*/ 0 w 326503"/>
                <a:gd name="connsiteY0" fmla="*/ 0 h 1307064"/>
                <a:gd name="connsiteX1" fmla="*/ 156025 w 326503"/>
                <a:gd name="connsiteY1" fmla="*/ 1307064 h 1307064"/>
                <a:gd name="connsiteX0" fmla="*/ 0 w 291123"/>
                <a:gd name="connsiteY0" fmla="*/ 0 h 714549"/>
                <a:gd name="connsiteX1" fmla="*/ 87659 w 291123"/>
                <a:gd name="connsiteY1" fmla="*/ 714549 h 714549"/>
                <a:gd name="connsiteX0" fmla="*/ 0 w 237706"/>
                <a:gd name="connsiteY0" fmla="*/ 0 h 714549"/>
                <a:gd name="connsiteX1" fmla="*/ 87659 w 237706"/>
                <a:gd name="connsiteY1" fmla="*/ 714549 h 714549"/>
                <a:gd name="connsiteX0" fmla="*/ 0 w 138184"/>
                <a:gd name="connsiteY0" fmla="*/ 0 h 714549"/>
                <a:gd name="connsiteX1" fmla="*/ 87659 w 138184"/>
                <a:gd name="connsiteY1" fmla="*/ 714549 h 714549"/>
                <a:gd name="connsiteX0" fmla="*/ 14891 w 108363"/>
                <a:gd name="connsiteY0" fmla="*/ 0 h 623392"/>
                <a:gd name="connsiteX1" fmla="*/ 0 w 108363"/>
                <a:gd name="connsiteY1" fmla="*/ 623392 h 623392"/>
                <a:gd name="connsiteX0" fmla="*/ 14891 w 25236"/>
                <a:gd name="connsiteY0" fmla="*/ 0 h 623392"/>
                <a:gd name="connsiteX1" fmla="*/ 0 w 25236"/>
                <a:gd name="connsiteY1" fmla="*/ 623392 h 623392"/>
                <a:gd name="connsiteX0" fmla="*/ 35640 w 35640"/>
                <a:gd name="connsiteY0" fmla="*/ 0 h 623392"/>
                <a:gd name="connsiteX1" fmla="*/ 20749 w 35640"/>
                <a:gd name="connsiteY1" fmla="*/ 623392 h 623392"/>
                <a:gd name="connsiteX0" fmla="*/ 1444 w 487907"/>
                <a:gd name="connsiteY0" fmla="*/ 993653 h 1019761"/>
                <a:gd name="connsiteX1" fmla="*/ 487907 w 487907"/>
                <a:gd name="connsiteY1" fmla="*/ 33211 h 1019761"/>
                <a:gd name="connsiteX0" fmla="*/ 3409 w 489872"/>
                <a:gd name="connsiteY0" fmla="*/ 962837 h 992618"/>
                <a:gd name="connsiteX1" fmla="*/ 489872 w 489872"/>
                <a:gd name="connsiteY1" fmla="*/ 2395 h 992618"/>
                <a:gd name="connsiteX0" fmla="*/ 48814 w 227629"/>
                <a:gd name="connsiteY0" fmla="*/ 338368 h 391734"/>
                <a:gd name="connsiteX1" fmla="*/ 227629 w 227629"/>
                <a:gd name="connsiteY1" fmla="*/ 4623 h 391734"/>
                <a:gd name="connsiteX0" fmla="*/ 215847 w 394662"/>
                <a:gd name="connsiteY0" fmla="*/ 341859 h 341859"/>
                <a:gd name="connsiteX1" fmla="*/ 394662 w 394662"/>
                <a:gd name="connsiteY1" fmla="*/ 8114 h 341859"/>
                <a:gd name="connsiteX0" fmla="*/ -1 w 178814"/>
                <a:gd name="connsiteY0" fmla="*/ 340842 h 340842"/>
                <a:gd name="connsiteX1" fmla="*/ 178814 w 178814"/>
                <a:gd name="connsiteY1" fmla="*/ 7097 h 340842"/>
                <a:gd name="connsiteX0" fmla="*/ 0 w 178815"/>
                <a:gd name="connsiteY0" fmla="*/ 333869 h 333869"/>
                <a:gd name="connsiteX1" fmla="*/ 178815 w 178815"/>
                <a:gd name="connsiteY1" fmla="*/ 124 h 333869"/>
                <a:gd name="connsiteX0" fmla="*/ 0 w 178815"/>
                <a:gd name="connsiteY0" fmla="*/ 333912 h 333912"/>
                <a:gd name="connsiteX1" fmla="*/ 178815 w 178815"/>
                <a:gd name="connsiteY1" fmla="*/ 167 h 333912"/>
                <a:gd name="connsiteX0" fmla="*/ 0 w 212997"/>
                <a:gd name="connsiteY0" fmla="*/ 368076 h 368076"/>
                <a:gd name="connsiteX1" fmla="*/ 212997 w 212997"/>
                <a:gd name="connsiteY1" fmla="*/ 146 h 368076"/>
                <a:gd name="connsiteX0" fmla="*/ 0 w 212997"/>
                <a:gd name="connsiteY0" fmla="*/ 368037 h 368839"/>
                <a:gd name="connsiteX1" fmla="*/ 212997 w 212997"/>
                <a:gd name="connsiteY1" fmla="*/ 107 h 368839"/>
                <a:gd name="connsiteX0" fmla="*/ 0 w 395306"/>
                <a:gd name="connsiteY0" fmla="*/ 288301 h 289297"/>
                <a:gd name="connsiteX1" fmla="*/ 395306 w 395306"/>
                <a:gd name="connsiteY1" fmla="*/ 133 h 289297"/>
                <a:gd name="connsiteX0" fmla="*/ 0 w 395306"/>
                <a:gd name="connsiteY0" fmla="*/ 288168 h 289237"/>
                <a:gd name="connsiteX1" fmla="*/ 395306 w 395306"/>
                <a:gd name="connsiteY1" fmla="*/ 0 h 289237"/>
                <a:gd name="connsiteX0" fmla="*/ 0 w 611798"/>
                <a:gd name="connsiteY0" fmla="*/ 94461 h 97331"/>
                <a:gd name="connsiteX1" fmla="*/ 611798 w 611798"/>
                <a:gd name="connsiteY1" fmla="*/ 0 h 97331"/>
                <a:gd name="connsiteX0" fmla="*/ 0 w 349728"/>
                <a:gd name="connsiteY0" fmla="*/ -1 h 430091"/>
                <a:gd name="connsiteX1" fmla="*/ 349728 w 349728"/>
                <a:gd name="connsiteY1" fmla="*/ 429690 h 430091"/>
                <a:gd name="connsiteX0" fmla="*/ 0 w 315544"/>
                <a:gd name="connsiteY0" fmla="*/ 0 h 350420"/>
                <a:gd name="connsiteX1" fmla="*/ 315544 w 315544"/>
                <a:gd name="connsiteY1" fmla="*/ 349929 h 35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544" h="350420">
                  <a:moveTo>
                    <a:pt x="0" y="0"/>
                  </a:moveTo>
                  <a:cubicBezTo>
                    <a:pt x="253854" y="20958"/>
                    <a:pt x="59717" y="365184"/>
                    <a:pt x="315544" y="349929"/>
                  </a:cubicBezTo>
                </a:path>
              </a:pathLst>
            </a:custGeom>
            <a:ln>
              <a:solidFill>
                <a:schemeClr val="accent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dirty="0"/>
            </a:p>
          </p:txBody>
        </p:sp>
        <p:cxnSp>
          <p:nvCxnSpPr>
            <p:cNvPr id="61" name="Connecteur droit 60">
              <a:extLst>
                <a:ext uri="{FF2B5EF4-FFF2-40B4-BE49-F238E27FC236}">
                  <a16:creationId xmlns="" xmlns:a16="http://schemas.microsoft.com/office/drawing/2014/main" id="{402AC8FF-8EB6-E54B-B87E-1B5C66F50B6A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2546940" y="3193052"/>
              <a:ext cx="0" cy="186639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>
              <a:extLst>
                <a:ext uri="{FF2B5EF4-FFF2-40B4-BE49-F238E27FC236}">
                  <a16:creationId xmlns="" xmlns:a16="http://schemas.microsoft.com/office/drawing/2014/main" id="{402AC8FF-8EB6-E54B-B87E-1B5C66F50B6A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3439317" y="3193052"/>
              <a:ext cx="0" cy="186639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9E7BC8D0-27CB-4C45-8AA8-E91FCFE06D56}"/>
                </a:ext>
              </a:extLst>
            </p:cNvPr>
            <p:cNvSpPr/>
            <p:nvPr/>
          </p:nvSpPr>
          <p:spPr>
            <a:xfrm>
              <a:off x="6028036" y="3382896"/>
              <a:ext cx="313961" cy="33385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E3C</a:t>
              </a:r>
            </a:p>
          </p:txBody>
        </p:sp>
        <p:cxnSp>
          <p:nvCxnSpPr>
            <p:cNvPr id="64" name="Connecteur droit 63">
              <a:extLst>
                <a:ext uri="{FF2B5EF4-FFF2-40B4-BE49-F238E27FC236}">
                  <a16:creationId xmlns="" xmlns:a16="http://schemas.microsoft.com/office/drawing/2014/main" id="{402AC8FF-8EB6-E54B-B87E-1B5C66F50B6A}"/>
                </a:ext>
              </a:extLst>
            </p:cNvPr>
            <p:cNvCxnSpPr>
              <a:cxnSpLocks/>
            </p:cNvCxnSpPr>
            <p:nvPr/>
          </p:nvCxnSpPr>
          <p:spPr>
            <a:xfrm>
              <a:off x="2546940" y="3193052"/>
              <a:ext cx="3623071" cy="0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="" xmlns:a16="http://schemas.microsoft.com/office/drawing/2014/main" id="{402AC8FF-8EB6-E54B-B87E-1B5C66F50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1377" y="4411467"/>
              <a:ext cx="10263" cy="1076108"/>
            </a:xfrm>
            <a:prstGeom prst="line">
              <a:avLst/>
            </a:prstGeom>
            <a:ln w="127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>
              <a:extLst>
                <a:ext uri="{FF2B5EF4-FFF2-40B4-BE49-F238E27FC236}">
                  <a16:creationId xmlns="" xmlns:a16="http://schemas.microsoft.com/office/drawing/2014/main" id="{402AC8FF-8EB6-E54B-B87E-1B5C66F50B6A}"/>
                </a:ext>
              </a:extLst>
            </p:cNvPr>
            <p:cNvCxnSpPr>
              <a:cxnSpLocks/>
            </p:cNvCxnSpPr>
            <p:nvPr/>
          </p:nvCxnSpPr>
          <p:spPr>
            <a:xfrm>
              <a:off x="6392859" y="4505386"/>
              <a:ext cx="0" cy="918791"/>
            </a:xfrm>
            <a:prstGeom prst="line">
              <a:avLst/>
            </a:prstGeom>
            <a:ln w="12700"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833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656619" y="375700"/>
            <a:ext cx="7839183" cy="5253350"/>
            <a:chOff x="101526" y="-31566"/>
            <a:chExt cx="8902976" cy="6733607"/>
          </a:xfrm>
        </p:grpSpPr>
        <p:grpSp>
          <p:nvGrpSpPr>
            <p:cNvPr id="5" name="Groupe 4"/>
            <p:cNvGrpSpPr/>
            <p:nvPr/>
          </p:nvGrpSpPr>
          <p:grpSpPr>
            <a:xfrm>
              <a:off x="514518" y="5999557"/>
              <a:ext cx="1727012" cy="379126"/>
              <a:chOff x="255210" y="6054149"/>
              <a:chExt cx="1727012" cy="379126"/>
            </a:xfrm>
          </p:grpSpPr>
          <p:cxnSp>
            <p:nvCxnSpPr>
              <p:cNvPr id="41" name="Connecteur droit 40"/>
              <p:cNvCxnSpPr/>
              <p:nvPr/>
            </p:nvCxnSpPr>
            <p:spPr>
              <a:xfrm rot="120000" flipV="1">
                <a:off x="255210" y="6267063"/>
                <a:ext cx="349013" cy="12181"/>
              </a:xfrm>
              <a:prstGeom prst="line">
                <a:avLst/>
              </a:prstGeom>
              <a:ln w="603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ZoneTexte 41"/>
              <p:cNvSpPr txBox="1"/>
              <p:nvPr/>
            </p:nvSpPr>
            <p:spPr>
              <a:xfrm>
                <a:off x="560565" y="6054149"/>
                <a:ext cx="1421657" cy="379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>
                    <a:cs typeface="Arial" panose="020B0604020202020204" pitchFamily="34" charset="0"/>
                  </a:rPr>
                  <a:t>1ère</a:t>
                </a:r>
                <a:endParaRPr lang="fr-FR" sz="1400" dirty="0" smtClean="0"/>
              </a:p>
            </p:txBody>
          </p:sp>
        </p:grpSp>
        <p:grpSp>
          <p:nvGrpSpPr>
            <p:cNvPr id="6" name="Groupe 5"/>
            <p:cNvGrpSpPr/>
            <p:nvPr/>
          </p:nvGrpSpPr>
          <p:grpSpPr>
            <a:xfrm>
              <a:off x="522540" y="6322915"/>
              <a:ext cx="1713364" cy="379126"/>
              <a:chOff x="263232" y="6350211"/>
              <a:chExt cx="1713364" cy="379126"/>
            </a:xfrm>
          </p:grpSpPr>
          <p:cxnSp>
            <p:nvCxnSpPr>
              <p:cNvPr id="39" name="Connecteur droit 38"/>
              <p:cNvCxnSpPr/>
              <p:nvPr/>
            </p:nvCxnSpPr>
            <p:spPr>
              <a:xfrm rot="120000" flipV="1">
                <a:off x="263232" y="6522181"/>
                <a:ext cx="349013" cy="12181"/>
              </a:xfrm>
              <a:prstGeom prst="line">
                <a:avLst/>
              </a:prstGeom>
              <a:ln w="603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ZoneTexte 39"/>
              <p:cNvSpPr txBox="1"/>
              <p:nvPr/>
            </p:nvSpPr>
            <p:spPr>
              <a:xfrm>
                <a:off x="554940" y="6350211"/>
                <a:ext cx="1421656" cy="379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>
                    <a:cs typeface="Arial" panose="020B0604020202020204" pitchFamily="34" charset="0"/>
                  </a:rPr>
                  <a:t>Terminale</a:t>
                </a:r>
                <a:endParaRPr lang="fr-FR" sz="1400" dirty="0" smtClean="0"/>
              </a:p>
            </p:txBody>
          </p:sp>
        </p:grpSp>
        <p:sp>
          <p:nvSpPr>
            <p:cNvPr id="8" name="ZoneTexte 7"/>
            <p:cNvSpPr txBox="1"/>
            <p:nvPr/>
          </p:nvSpPr>
          <p:spPr>
            <a:xfrm rot="5400000">
              <a:off x="7468362" y="-254999"/>
              <a:ext cx="789000" cy="123586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fr-FR" sz="1400" b="1" dirty="0" smtClean="0">
                  <a:solidFill>
                    <a:srgbClr val="0070C0"/>
                  </a:solidFill>
                </a:rPr>
                <a:t>Baccalauréat STI2D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 rot="3299831">
              <a:off x="8487143" y="1090191"/>
              <a:ext cx="685176" cy="34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dirty="0" smtClean="0"/>
                <a:t>Juin</a:t>
              </a:r>
              <a:endParaRPr lang="fr-FR" sz="1400" i="1" dirty="0"/>
            </a:p>
          </p:txBody>
        </p:sp>
        <p:sp>
          <p:nvSpPr>
            <p:cNvPr id="12" name="ZoneTexte 11"/>
            <p:cNvSpPr txBox="1"/>
            <p:nvPr/>
          </p:nvSpPr>
          <p:spPr>
            <a:xfrm rot="3299831">
              <a:off x="2259799" y="4436018"/>
              <a:ext cx="654751" cy="34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dirty="0" smtClean="0"/>
                <a:t>Tr 2</a:t>
              </a:r>
              <a:endParaRPr lang="fr-FR" sz="1400" i="1" dirty="0"/>
            </a:p>
          </p:txBody>
        </p:sp>
        <p:sp>
          <p:nvSpPr>
            <p:cNvPr id="13" name="ZoneTexte 12"/>
            <p:cNvSpPr txBox="1"/>
            <p:nvPr/>
          </p:nvSpPr>
          <p:spPr>
            <a:xfrm rot="3299831">
              <a:off x="1074761" y="5233637"/>
              <a:ext cx="769672" cy="34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dirty="0" smtClean="0"/>
                <a:t>Tr1</a:t>
              </a:r>
              <a:endParaRPr lang="fr-FR" sz="1400" i="1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4251760" y="2793485"/>
              <a:ext cx="1421656" cy="379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i="1" dirty="0" smtClean="0">
                  <a:cs typeface="Arial" panose="020B0604020202020204" pitchFamily="34" charset="0"/>
                </a:rPr>
                <a:t>Été </a:t>
              </a:r>
              <a:r>
                <a:rPr lang="fr-FR" sz="1400" i="1" dirty="0" smtClean="0"/>
                <a:t>2020</a:t>
              </a:r>
            </a:p>
          </p:txBody>
        </p:sp>
        <p:cxnSp>
          <p:nvCxnSpPr>
            <p:cNvPr id="19" name="Connecteur droit 18"/>
            <p:cNvCxnSpPr/>
            <p:nvPr/>
          </p:nvCxnSpPr>
          <p:spPr>
            <a:xfrm flipV="1">
              <a:off x="641567" y="3134677"/>
              <a:ext cx="3575714" cy="2320119"/>
            </a:xfrm>
            <a:prstGeom prst="line">
              <a:avLst/>
            </a:prstGeom>
            <a:ln w="635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>
            <a:xfrm flipV="1">
              <a:off x="5188561" y="700696"/>
              <a:ext cx="3775714" cy="2449890"/>
            </a:xfrm>
            <a:prstGeom prst="line">
              <a:avLst/>
            </a:prstGeom>
            <a:ln w="635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e 20"/>
            <p:cNvGrpSpPr/>
            <p:nvPr/>
          </p:nvGrpSpPr>
          <p:grpSpPr>
            <a:xfrm>
              <a:off x="520145" y="5682911"/>
              <a:ext cx="3015574" cy="394501"/>
              <a:chOff x="260837" y="5737503"/>
              <a:chExt cx="3015574" cy="394501"/>
            </a:xfrm>
          </p:grpSpPr>
          <p:cxnSp>
            <p:nvCxnSpPr>
              <p:cNvPr id="37" name="Connecteur droit 36"/>
              <p:cNvCxnSpPr/>
              <p:nvPr/>
            </p:nvCxnSpPr>
            <p:spPr>
              <a:xfrm rot="120000" flipV="1">
                <a:off x="260837" y="5928625"/>
                <a:ext cx="349013" cy="12181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ZoneTexte 37"/>
              <p:cNvSpPr txBox="1"/>
              <p:nvPr/>
            </p:nvSpPr>
            <p:spPr>
              <a:xfrm>
                <a:off x="566191" y="5737503"/>
                <a:ext cx="2710220" cy="394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>
                    <a:cs typeface="Arial" panose="020B0604020202020204" pitchFamily="34" charset="0"/>
                  </a:rPr>
                  <a:t>Changement de trimestre</a:t>
                </a:r>
                <a:endParaRPr lang="fr-FR" sz="1400" dirty="0" smtClean="0"/>
              </a:p>
            </p:txBody>
          </p:sp>
        </p:grpSp>
        <p:grpSp>
          <p:nvGrpSpPr>
            <p:cNvPr id="22" name="Groupe 21"/>
            <p:cNvGrpSpPr/>
            <p:nvPr/>
          </p:nvGrpSpPr>
          <p:grpSpPr>
            <a:xfrm>
              <a:off x="1708850" y="1585361"/>
              <a:ext cx="5881776" cy="3191281"/>
              <a:chOff x="1340358" y="1639953"/>
              <a:chExt cx="5881776" cy="3191281"/>
            </a:xfrm>
          </p:grpSpPr>
          <p:cxnSp>
            <p:nvCxnSpPr>
              <p:cNvPr id="28" name="Connecteur droit 27"/>
              <p:cNvCxnSpPr/>
              <p:nvPr/>
            </p:nvCxnSpPr>
            <p:spPr>
              <a:xfrm>
                <a:off x="3841415" y="3189269"/>
                <a:ext cx="1009934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 flipV="1">
                <a:off x="1340358" y="4691244"/>
                <a:ext cx="211576" cy="139990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>
              <a:xfrm flipV="1">
                <a:off x="2528231" y="3932398"/>
                <a:ext cx="216760" cy="135897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/>
              <p:cNvCxnSpPr/>
              <p:nvPr/>
            </p:nvCxnSpPr>
            <p:spPr>
              <a:xfrm flipV="1">
                <a:off x="5892621" y="2376682"/>
                <a:ext cx="198955" cy="127652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/>
              <p:cNvCxnSpPr/>
              <p:nvPr/>
            </p:nvCxnSpPr>
            <p:spPr>
              <a:xfrm flipV="1">
                <a:off x="7015789" y="1639953"/>
                <a:ext cx="206345" cy="129740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ZoneTexte 26"/>
            <p:cNvSpPr txBox="1"/>
            <p:nvPr/>
          </p:nvSpPr>
          <p:spPr>
            <a:xfrm rot="5400000">
              <a:off x="385142" y="5092591"/>
              <a:ext cx="512851" cy="108008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fr-FR" sz="1400" i="1" dirty="0" smtClean="0"/>
                <a:t>Sept. </a:t>
              </a:r>
              <a:r>
                <a:rPr lang="fr-FR" sz="1400" i="1" dirty="0"/>
                <a:t>2019</a:t>
              </a:r>
            </a:p>
          </p:txBody>
        </p:sp>
      </p:grpSp>
      <p:sp>
        <p:nvSpPr>
          <p:cNvPr id="43" name="Titre 1"/>
          <p:cNvSpPr txBox="1">
            <a:spLocks/>
          </p:cNvSpPr>
          <p:nvPr/>
        </p:nvSpPr>
        <p:spPr>
          <a:xfrm>
            <a:off x="437322" y="437532"/>
            <a:ext cx="8259832" cy="874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accent1"/>
                </a:solidFill>
                <a:latin typeface="Archive" charset="0"/>
                <a:ea typeface="Archive" charset="0"/>
                <a:cs typeface="Archive" charset="0"/>
              </a:defRPr>
            </a:lvl1pPr>
          </a:lstStyle>
          <a:p>
            <a:r>
              <a:rPr lang="fr-FR" dirty="0" smtClean="0"/>
              <a:t>Modalités d’examen</a:t>
            </a:r>
            <a:endParaRPr lang="fr-FR" dirty="0"/>
          </a:p>
        </p:txBody>
      </p:sp>
      <p:grpSp>
        <p:nvGrpSpPr>
          <p:cNvPr id="52" name="Groupe 51"/>
          <p:cNvGrpSpPr/>
          <p:nvPr/>
        </p:nvGrpSpPr>
        <p:grpSpPr>
          <a:xfrm>
            <a:off x="6465869" y="1080005"/>
            <a:ext cx="603302" cy="707327"/>
            <a:chOff x="6797345" y="734898"/>
            <a:chExt cx="403937" cy="587108"/>
          </a:xfrm>
        </p:grpSpPr>
        <p:grpSp>
          <p:nvGrpSpPr>
            <p:cNvPr id="53" name="Groupe 52"/>
            <p:cNvGrpSpPr/>
            <p:nvPr/>
          </p:nvGrpSpPr>
          <p:grpSpPr>
            <a:xfrm>
              <a:off x="6797345" y="734898"/>
              <a:ext cx="403937" cy="392919"/>
              <a:chOff x="2861473" y="3316513"/>
              <a:chExt cx="403937" cy="392919"/>
            </a:xfrm>
          </p:grpSpPr>
          <p:grpSp>
            <p:nvGrpSpPr>
              <p:cNvPr id="55" name="Groupe 54"/>
              <p:cNvGrpSpPr/>
              <p:nvPr/>
            </p:nvGrpSpPr>
            <p:grpSpPr>
              <a:xfrm>
                <a:off x="2917925" y="3355059"/>
                <a:ext cx="230985" cy="235820"/>
                <a:chOff x="6421626" y="5307049"/>
                <a:chExt cx="214320" cy="230056"/>
              </a:xfrm>
            </p:grpSpPr>
            <p:sp>
              <p:nvSpPr>
                <p:cNvPr id="58" name="Triangle isocèle 57"/>
                <p:cNvSpPr/>
                <p:nvPr/>
              </p:nvSpPr>
              <p:spPr>
                <a:xfrm>
                  <a:off x="6421626" y="5307049"/>
                  <a:ext cx="214315" cy="230053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fr-FR" sz="1050" dirty="0"/>
                </a:p>
              </p:txBody>
            </p:sp>
            <p:sp>
              <p:nvSpPr>
                <p:cNvPr id="59" name="Triangle isocèle 58"/>
                <p:cNvSpPr/>
                <p:nvPr/>
              </p:nvSpPr>
              <p:spPr>
                <a:xfrm rot="5400000">
                  <a:off x="6413762" y="5314921"/>
                  <a:ext cx="230053" cy="214315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fr-FR" sz="1050" dirty="0"/>
                </a:p>
              </p:txBody>
            </p:sp>
          </p:grpSp>
          <p:sp>
            <p:nvSpPr>
              <p:cNvPr id="56" name="Rectangle 55"/>
              <p:cNvSpPr/>
              <p:nvPr/>
            </p:nvSpPr>
            <p:spPr>
              <a:xfrm>
                <a:off x="2861473" y="3316513"/>
                <a:ext cx="301722" cy="210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050" dirty="0">
                    <a:solidFill>
                      <a:schemeClr val="bg1"/>
                    </a:solidFill>
                  </a:rPr>
                  <a:t>M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969202" y="3431885"/>
                <a:ext cx="296208" cy="277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050" dirty="0">
                    <a:solidFill>
                      <a:schemeClr val="bg1"/>
                    </a:solidFill>
                  </a:rPr>
                  <a:t>PC</a:t>
                </a: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="" xmlns:a16="http://schemas.microsoft.com/office/drawing/2014/main" id="{76BADF9E-7BAF-3944-8FB8-D800D11C41E2}"/>
                </a:ext>
              </a:extLst>
            </p:cNvPr>
            <p:cNvSpPr/>
            <p:nvPr/>
          </p:nvSpPr>
          <p:spPr>
            <a:xfrm>
              <a:off x="6853804" y="1052114"/>
              <a:ext cx="230982" cy="26989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050" dirty="0"/>
                <a:t>2I2D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76BADF9E-7BAF-3944-8FB8-D800D11C41E2}"/>
              </a:ext>
            </a:extLst>
          </p:cNvPr>
          <p:cNvSpPr/>
          <p:nvPr/>
        </p:nvSpPr>
        <p:spPr>
          <a:xfrm>
            <a:off x="7637881" y="691789"/>
            <a:ext cx="342949" cy="1809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dirty="0"/>
              <a:t>Phi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76BADF9E-7BAF-3944-8FB8-D800D11C41E2}"/>
              </a:ext>
            </a:extLst>
          </p:cNvPr>
          <p:cNvSpPr/>
          <p:nvPr/>
        </p:nvSpPr>
        <p:spPr>
          <a:xfrm>
            <a:off x="7637881" y="906835"/>
            <a:ext cx="342950" cy="24477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dirty="0"/>
              <a:t>Or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76BADF9E-7BAF-3944-8FB8-D800D11C41E2}"/>
              </a:ext>
            </a:extLst>
          </p:cNvPr>
          <p:cNvSpPr/>
          <p:nvPr/>
        </p:nvSpPr>
        <p:spPr>
          <a:xfrm>
            <a:off x="3071973" y="2579718"/>
            <a:ext cx="1037585" cy="2949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dirty="0" smtClean="0"/>
              <a:t>Fr écrit + Fr Oral</a:t>
            </a:r>
            <a:endParaRPr lang="fr-FR" sz="1100" dirty="0"/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76BADF9E-7BAF-3944-8FB8-D800D11C41E2}"/>
              </a:ext>
            </a:extLst>
          </p:cNvPr>
          <p:cNvSpPr/>
          <p:nvPr/>
        </p:nvSpPr>
        <p:spPr>
          <a:xfrm>
            <a:off x="4174284" y="2964325"/>
            <a:ext cx="317768" cy="298533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/>
              <a:t>IT</a:t>
            </a:r>
          </a:p>
        </p:txBody>
      </p:sp>
      <p:sp>
        <p:nvSpPr>
          <p:cNvPr id="68" name="ZoneTexte 67"/>
          <p:cNvSpPr txBox="1"/>
          <p:nvPr/>
        </p:nvSpPr>
        <p:spPr>
          <a:xfrm rot="3299831">
            <a:off x="3697623" y="3188344"/>
            <a:ext cx="510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Tr 3</a:t>
            </a:r>
            <a:endParaRPr lang="fr-FR" sz="1400" i="1" dirty="0"/>
          </a:p>
        </p:txBody>
      </p:sp>
      <p:sp>
        <p:nvSpPr>
          <p:cNvPr id="71" name="ZoneTexte 70"/>
          <p:cNvSpPr txBox="1"/>
          <p:nvPr/>
        </p:nvSpPr>
        <p:spPr>
          <a:xfrm rot="3299831">
            <a:off x="7655033" y="1438629"/>
            <a:ext cx="510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Tr 3</a:t>
            </a:r>
            <a:endParaRPr lang="fr-FR" sz="1400" i="1" dirty="0"/>
          </a:p>
        </p:txBody>
      </p:sp>
      <p:sp>
        <p:nvSpPr>
          <p:cNvPr id="72" name="ZoneTexte 71"/>
          <p:cNvSpPr txBox="1"/>
          <p:nvPr/>
        </p:nvSpPr>
        <p:spPr>
          <a:xfrm rot="3299831">
            <a:off x="6636739" y="2022185"/>
            <a:ext cx="510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Tr 2</a:t>
            </a:r>
            <a:endParaRPr lang="fr-FR" sz="1400" i="1" dirty="0"/>
          </a:p>
        </p:txBody>
      </p:sp>
      <p:sp>
        <p:nvSpPr>
          <p:cNvPr id="73" name="ZoneTexte 72"/>
          <p:cNvSpPr txBox="1"/>
          <p:nvPr/>
        </p:nvSpPr>
        <p:spPr>
          <a:xfrm rot="3299831">
            <a:off x="5585012" y="2622412"/>
            <a:ext cx="600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Tr1</a:t>
            </a:r>
            <a:endParaRPr lang="fr-FR" sz="1400" i="1" dirty="0"/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76BADF9E-7BAF-3944-8FB8-D800D11C41E2}"/>
              </a:ext>
            </a:extLst>
          </p:cNvPr>
          <p:cNvSpPr/>
          <p:nvPr/>
        </p:nvSpPr>
        <p:spPr>
          <a:xfrm>
            <a:off x="6429029" y="2211949"/>
            <a:ext cx="353573" cy="3264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dirty="0"/>
              <a:t>E3C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76BADF9E-7BAF-3944-8FB8-D800D11C41E2}"/>
              </a:ext>
            </a:extLst>
          </p:cNvPr>
          <p:cNvSpPr/>
          <p:nvPr/>
        </p:nvSpPr>
        <p:spPr>
          <a:xfrm>
            <a:off x="3500241" y="3354062"/>
            <a:ext cx="353573" cy="3264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dirty="0"/>
              <a:t>E3C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76BADF9E-7BAF-3944-8FB8-D800D11C41E2}"/>
              </a:ext>
            </a:extLst>
          </p:cNvPr>
          <p:cNvSpPr/>
          <p:nvPr/>
        </p:nvSpPr>
        <p:spPr>
          <a:xfrm>
            <a:off x="2956219" y="3680474"/>
            <a:ext cx="353573" cy="3264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100" dirty="0"/>
              <a:t>E3C</a:t>
            </a:r>
          </a:p>
        </p:txBody>
      </p:sp>
    </p:spTree>
    <p:extLst>
      <p:ext uri="{BB962C8B-B14F-4D97-AF65-F5344CB8AC3E}">
        <p14:creationId xmlns:p14="http://schemas.microsoft.com/office/powerpoint/2010/main" val="8714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B272B3BC-2663-D040-BD6E-E6EEAA6188BB}"/>
              </a:ext>
            </a:extLst>
          </p:cNvPr>
          <p:cNvSpPr txBox="1"/>
          <p:nvPr/>
        </p:nvSpPr>
        <p:spPr>
          <a:xfrm rot="16200000">
            <a:off x="-381072" y="3204412"/>
            <a:ext cx="1960658" cy="550366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chemeClr val="bg1"/>
                </a:solidFill>
              </a:rPr>
              <a:t>Enseignements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fr-FR" b="1" dirty="0">
                <a:solidFill>
                  <a:schemeClr val="bg1"/>
                </a:solidFill>
              </a:rPr>
              <a:t>communs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176F070-7C52-394C-9DBD-1790BA389607}"/>
              </a:ext>
            </a:extLst>
          </p:cNvPr>
          <p:cNvSpPr/>
          <p:nvPr/>
        </p:nvSpPr>
        <p:spPr>
          <a:xfrm>
            <a:off x="1001559" y="2528866"/>
            <a:ext cx="3722291" cy="5344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Français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Philosophie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CF43502-C432-364A-A808-7C0A561819B5}"/>
              </a:ext>
            </a:extLst>
          </p:cNvPr>
          <p:cNvSpPr/>
          <p:nvPr/>
        </p:nvSpPr>
        <p:spPr>
          <a:xfrm>
            <a:off x="6207600" y="2510180"/>
            <a:ext cx="1179824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10 %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4 %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43B09933-D6A2-A54C-B6C5-24D89262E546}"/>
              </a:ext>
            </a:extLst>
          </p:cNvPr>
          <p:cNvSpPr txBox="1"/>
          <p:nvPr/>
        </p:nvSpPr>
        <p:spPr>
          <a:xfrm rot="16200000">
            <a:off x="-220613" y="5073700"/>
            <a:ext cx="1639737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Enseignements de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spécialité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C77D6BF-8DA2-0F4B-A71B-3FED0A92A601}"/>
              </a:ext>
            </a:extLst>
          </p:cNvPr>
          <p:cNvSpPr/>
          <p:nvPr/>
        </p:nvSpPr>
        <p:spPr>
          <a:xfrm>
            <a:off x="1006047" y="4665256"/>
            <a:ext cx="3723941" cy="3093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8FAF0FB-96C6-D743-A077-9A259531A2B7}"/>
              </a:ext>
            </a:extLst>
          </p:cNvPr>
          <p:cNvSpPr/>
          <p:nvPr/>
        </p:nvSpPr>
        <p:spPr>
          <a:xfrm>
            <a:off x="5552244" y="3009904"/>
            <a:ext cx="641594" cy="1436018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5 %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5 %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5 %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5 %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EAAF0E3-FC4B-7F4C-A175-863DF523E9FD}"/>
              </a:ext>
            </a:extLst>
          </p:cNvPr>
          <p:cNvSpPr/>
          <p:nvPr/>
        </p:nvSpPr>
        <p:spPr>
          <a:xfrm>
            <a:off x="6207600" y="4634757"/>
            <a:ext cx="1136625" cy="3108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16 %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758CC6B-AA61-9A46-9F07-0145006C8AB9}"/>
              </a:ext>
            </a:extLst>
          </p:cNvPr>
          <p:cNvSpPr/>
          <p:nvPr/>
        </p:nvSpPr>
        <p:spPr>
          <a:xfrm>
            <a:off x="999909" y="5079045"/>
            <a:ext cx="3723941" cy="30972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Spécialité abandonnée en terminale (IT)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5EB4FFF-FC9C-DA45-9D40-2DF3BB0A1C58}"/>
              </a:ext>
            </a:extLst>
          </p:cNvPr>
          <p:cNvSpPr/>
          <p:nvPr/>
        </p:nvSpPr>
        <p:spPr>
          <a:xfrm>
            <a:off x="1001560" y="5498898"/>
            <a:ext cx="3725437" cy="3097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Spécialité (I2D puis 2I2D)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7303D3E-C17E-484A-BC57-35278090A937}"/>
              </a:ext>
            </a:extLst>
          </p:cNvPr>
          <p:cNvSpPr/>
          <p:nvPr/>
        </p:nvSpPr>
        <p:spPr>
          <a:xfrm>
            <a:off x="6215654" y="5503844"/>
            <a:ext cx="1136625" cy="3093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16 %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C5C82C3-493F-F54D-BB71-FD8C7E1C60DE}"/>
              </a:ext>
            </a:extLst>
          </p:cNvPr>
          <p:cNvSpPr/>
          <p:nvPr/>
        </p:nvSpPr>
        <p:spPr>
          <a:xfrm>
            <a:off x="1001560" y="3032827"/>
            <a:ext cx="3722290" cy="1436018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Histoire-géographie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EMC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Langue vivante 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Langue vivante B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Mathématiques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É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</a:rPr>
              <a:t>ducation physique et sportive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7AE84DA-D71F-2845-9A05-4EAE0AA6B3C6}"/>
              </a:ext>
            </a:extLst>
          </p:cNvPr>
          <p:cNvSpPr/>
          <p:nvPr/>
        </p:nvSpPr>
        <p:spPr>
          <a:xfrm>
            <a:off x="1001560" y="5907006"/>
            <a:ext cx="3722290" cy="3097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Oral terminal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D3CFB4C-D218-2C43-95D2-56A2E213B4D4}"/>
              </a:ext>
            </a:extLst>
          </p:cNvPr>
          <p:cNvSpPr/>
          <p:nvPr/>
        </p:nvSpPr>
        <p:spPr>
          <a:xfrm>
            <a:off x="6230860" y="5907006"/>
            <a:ext cx="1136625" cy="3093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14 %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DC988A5-B47E-3D41-AA23-E2C98E8C1F1E}"/>
              </a:ext>
            </a:extLst>
          </p:cNvPr>
          <p:cNvSpPr/>
          <p:nvPr/>
        </p:nvSpPr>
        <p:spPr>
          <a:xfrm>
            <a:off x="4811345" y="2499266"/>
            <a:ext cx="737311" cy="534987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0,5 %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0,56 %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9D96D0A6-3773-9E48-AB88-6146199AB8F5}"/>
              </a:ext>
            </a:extLst>
          </p:cNvPr>
          <p:cNvSpPr/>
          <p:nvPr/>
        </p:nvSpPr>
        <p:spPr>
          <a:xfrm>
            <a:off x="4807757" y="3015918"/>
            <a:ext cx="737311" cy="1384995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</a:rPr>
              <a:t>1,06 %</a:t>
            </a:r>
          </a:p>
          <a:p>
            <a:pPr lvl="0" algn="ctr">
              <a:defRPr/>
            </a:pPr>
            <a:r>
              <a:rPr lang="fr-FR" sz="1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1,06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</a:rPr>
              <a:t>%</a:t>
            </a:r>
          </a:p>
          <a:p>
            <a:pPr lvl="0" algn="ctr">
              <a:defRPr/>
            </a:pPr>
            <a:r>
              <a:rPr lang="fr-FR" sz="1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1,06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</a:rPr>
              <a:t>%</a:t>
            </a:r>
          </a:p>
          <a:p>
            <a:pPr lvl="0" algn="ctr">
              <a:defRPr/>
            </a:pPr>
            <a:r>
              <a:rPr lang="fr-FR" sz="1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1,06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</a:rPr>
              <a:t>%</a:t>
            </a:r>
          </a:p>
          <a:p>
            <a:pPr lvl="0" algn="ctr">
              <a:defRPr/>
            </a:pPr>
            <a:r>
              <a:rPr lang="fr-FR" sz="1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1,06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</a:rPr>
              <a:t>%</a:t>
            </a:r>
          </a:p>
          <a:p>
            <a:pPr lvl="0" algn="ctr">
              <a:defRPr/>
            </a:pPr>
            <a:r>
              <a:rPr lang="fr-FR" sz="1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1,06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</a:rPr>
              <a:t>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1E8AF8F1-54C2-644C-B8F6-20A4D01F3399}"/>
              </a:ext>
            </a:extLst>
          </p:cNvPr>
          <p:cNvSpPr/>
          <p:nvPr/>
        </p:nvSpPr>
        <p:spPr>
          <a:xfrm>
            <a:off x="4807757" y="4650732"/>
            <a:ext cx="737310" cy="309349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 algn="ctr">
              <a:defRPr/>
            </a:pPr>
            <a:r>
              <a:rPr lang="fr-FR" sz="1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1,06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</a:rPr>
              <a:t>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93AA83B-56B9-1348-B173-0E9BE5DC746D}"/>
              </a:ext>
            </a:extLst>
          </p:cNvPr>
          <p:cNvSpPr/>
          <p:nvPr/>
        </p:nvSpPr>
        <p:spPr>
          <a:xfrm>
            <a:off x="4820193" y="5080764"/>
            <a:ext cx="737310" cy="30972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0,5 %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1228936-19D7-864A-9AA7-2A8D91D86B95}"/>
              </a:ext>
            </a:extLst>
          </p:cNvPr>
          <p:cNvSpPr/>
          <p:nvPr/>
        </p:nvSpPr>
        <p:spPr>
          <a:xfrm>
            <a:off x="4832866" y="5519779"/>
            <a:ext cx="737310" cy="309348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0" algn="ctr">
              <a:defRPr/>
            </a:pPr>
            <a:r>
              <a:rPr lang="fr-FR" sz="1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1,06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</a:rPr>
              <a:t>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548F2DC1-5D46-4941-A876-6E08B7453F3A}"/>
              </a:ext>
            </a:extLst>
          </p:cNvPr>
          <p:cNvSpPr/>
          <p:nvPr/>
        </p:nvSpPr>
        <p:spPr>
          <a:xfrm>
            <a:off x="5571319" y="5082917"/>
            <a:ext cx="659542" cy="30972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5 %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="" xmlns:a16="http://schemas.microsoft.com/office/drawing/2014/main" id="{9C1B9081-4351-7742-8B14-996B1D759636}"/>
              </a:ext>
            </a:extLst>
          </p:cNvPr>
          <p:cNvGrpSpPr/>
          <p:nvPr/>
        </p:nvGrpSpPr>
        <p:grpSpPr>
          <a:xfrm>
            <a:off x="7367487" y="5802232"/>
            <a:ext cx="1381773" cy="534987"/>
            <a:chOff x="7737295" y="6119296"/>
            <a:chExt cx="1104953" cy="584775"/>
          </a:xfrm>
        </p:grpSpPr>
        <p:sp>
          <p:nvSpPr>
            <p:cNvPr id="83" name="ZoneTexte 43">
              <a:extLst>
                <a:ext uri="{FF2B5EF4-FFF2-40B4-BE49-F238E27FC236}">
                  <a16:creationId xmlns="" xmlns:a16="http://schemas.microsoft.com/office/drawing/2014/main" id="{5F4C8250-2E97-7F49-8B52-E3C87BEDA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4097" y="6119296"/>
              <a:ext cx="988151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defRPr sz="3200">
                  <a:solidFill>
                    <a:srgbClr val="683086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Juin</a:t>
              </a:r>
              <a:r>
                <a:rPr lang="fr-FR" altLang="fr-FR" sz="1600" dirty="0">
                  <a:solidFill>
                    <a:srgbClr val="0000FF"/>
                  </a:solidFill>
                </a:rPr>
                <a:t> </a:t>
              </a:r>
              <a:r>
                <a:rPr kumimoji="0" lang="fr-FR" alt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de terminale</a:t>
              </a:r>
            </a:p>
          </p:txBody>
        </p:sp>
        <p:cxnSp>
          <p:nvCxnSpPr>
            <p:cNvPr id="84" name="Connecteur droit avec flèche 83">
              <a:extLst>
                <a:ext uri="{FF2B5EF4-FFF2-40B4-BE49-F238E27FC236}">
                  <a16:creationId xmlns="" xmlns:a16="http://schemas.microsoft.com/office/drawing/2014/main" id="{6DCE1847-26AF-C844-BE5E-FB6D473EBA66}"/>
                </a:ext>
              </a:extLst>
            </p:cNvPr>
            <p:cNvCxnSpPr>
              <a:cxnSpLocks/>
              <a:stCxn id="83" idx="1"/>
              <a:endCxn id="17" idx="3"/>
            </p:cNvCxnSpPr>
            <p:nvPr/>
          </p:nvCxnSpPr>
          <p:spPr bwMode="auto">
            <a:xfrm flipH="1" flipV="1">
              <a:off x="7737295" y="6402889"/>
              <a:ext cx="116802" cy="8795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e 24">
            <a:extLst>
              <a:ext uri="{FF2B5EF4-FFF2-40B4-BE49-F238E27FC236}">
                <a16:creationId xmlns="" xmlns:a16="http://schemas.microsoft.com/office/drawing/2014/main" id="{633CC552-D2B4-4A4D-BC44-21B3642CA560}"/>
              </a:ext>
            </a:extLst>
          </p:cNvPr>
          <p:cNvGrpSpPr/>
          <p:nvPr/>
        </p:nvGrpSpPr>
        <p:grpSpPr>
          <a:xfrm>
            <a:off x="6783964" y="4905531"/>
            <a:ext cx="1965295" cy="598312"/>
            <a:chOff x="6995666" y="5089001"/>
            <a:chExt cx="2086114" cy="653993"/>
          </a:xfrm>
        </p:grpSpPr>
        <p:sp>
          <p:nvSpPr>
            <p:cNvPr id="79" name="ZoneTexte 78">
              <a:extLst>
                <a:ext uri="{FF2B5EF4-FFF2-40B4-BE49-F238E27FC236}">
                  <a16:creationId xmlns="" xmlns:a16="http://schemas.microsoft.com/office/drawing/2014/main" id="{17CC66B4-8437-6147-BC1B-73F5A42BC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8832" y="5089001"/>
              <a:ext cx="1372948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defRPr sz="3200">
                  <a:solidFill>
                    <a:srgbClr val="683086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2</a:t>
              </a:r>
              <a:r>
                <a:rPr kumimoji="0" lang="fr-FR" altLang="fr-FR" sz="16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nd</a:t>
              </a:r>
              <a:r>
                <a:rPr kumimoji="0" lang="fr-FR" alt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 trimestre de terminale</a:t>
              </a:r>
            </a:p>
          </p:txBody>
        </p:sp>
        <p:grpSp>
          <p:nvGrpSpPr>
            <p:cNvPr id="80" name="Groupe 49">
              <a:extLst>
                <a:ext uri="{FF2B5EF4-FFF2-40B4-BE49-F238E27FC236}">
                  <a16:creationId xmlns="" xmlns:a16="http://schemas.microsoft.com/office/drawing/2014/main" id="{3170F6B4-B697-A648-B13E-1E072A4BAC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5666" y="5132752"/>
              <a:ext cx="721712" cy="610242"/>
              <a:chOff x="6931821" y="4799003"/>
              <a:chExt cx="721712" cy="458476"/>
            </a:xfrm>
          </p:grpSpPr>
          <p:cxnSp>
            <p:nvCxnSpPr>
              <p:cNvPr id="81" name="Connecteur droit avec flèche 44">
                <a:extLst>
                  <a:ext uri="{FF2B5EF4-FFF2-40B4-BE49-F238E27FC236}">
                    <a16:creationId xmlns="" xmlns:a16="http://schemas.microsoft.com/office/drawing/2014/main" id="{71D6664C-CC17-CF4C-98EE-51EDB5C8ED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31821" y="4799003"/>
                <a:ext cx="721712" cy="186801"/>
              </a:xfrm>
              <a:prstGeom prst="bentConnector2">
                <a:avLst/>
              </a:prstGeom>
              <a:ln w="127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2" name="Connecteur droit avec flèche 45">
                <a:extLst>
                  <a:ext uri="{FF2B5EF4-FFF2-40B4-BE49-F238E27FC236}">
                    <a16:creationId xmlns="" xmlns:a16="http://schemas.microsoft.com/office/drawing/2014/main" id="{A5E2979F-E111-B14A-BFBC-0698CDC4A3BF}"/>
                  </a:ext>
                </a:extLst>
              </p:cNvPr>
              <p:cNvCxnSpPr>
                <a:cxnSpLocks/>
                <a:stCxn id="79" idx="1"/>
                <a:endCxn id="14" idx="0"/>
              </p:cNvCxnSpPr>
              <p:nvPr/>
            </p:nvCxnSpPr>
            <p:spPr>
              <a:xfrm rot="10800000" flipV="1">
                <a:off x="6931825" y="4985803"/>
                <a:ext cx="713163" cy="271676"/>
              </a:xfrm>
              <a:prstGeom prst="bentConnector2">
                <a:avLst/>
              </a:prstGeom>
              <a:ln w="127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e 59">
            <a:extLst>
              <a:ext uri="{FF2B5EF4-FFF2-40B4-BE49-F238E27FC236}">
                <a16:creationId xmlns="" xmlns:a16="http://schemas.microsoft.com/office/drawing/2014/main" id="{CA8A917B-105C-474B-BC81-F34210ABA939}"/>
              </a:ext>
            </a:extLst>
          </p:cNvPr>
          <p:cNvGrpSpPr>
            <a:grpSpLocks/>
          </p:cNvGrpSpPr>
          <p:nvPr/>
        </p:nvGrpSpPr>
        <p:grpSpPr bwMode="auto">
          <a:xfrm>
            <a:off x="7068707" y="2528862"/>
            <a:ext cx="1680549" cy="534987"/>
            <a:chOff x="7278599" y="2084388"/>
            <a:chExt cx="1783827" cy="584582"/>
          </a:xfrm>
        </p:grpSpPr>
        <p:sp>
          <p:nvSpPr>
            <p:cNvPr id="77" name="ZoneTexte 30">
              <a:extLst>
                <a:ext uri="{FF2B5EF4-FFF2-40B4-BE49-F238E27FC236}">
                  <a16:creationId xmlns="" xmlns:a16="http://schemas.microsoft.com/office/drawing/2014/main" id="{3CF63D93-DCB1-AF40-A238-8C03EECE19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9136" y="2084388"/>
              <a:ext cx="1383290" cy="58458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defRPr sz="3200">
                  <a:solidFill>
                    <a:srgbClr val="683086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Juin de </a:t>
              </a:r>
              <a:r>
                <a:rPr lang="fr-FR" altLang="fr-FR" sz="1600" dirty="0">
                  <a:solidFill>
                    <a:srgbClr val="0000FF"/>
                  </a:solidFill>
                </a:rPr>
                <a:t>première</a:t>
              </a:r>
              <a:r>
                <a:rPr kumimoji="0" lang="fr-FR" alt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</a:p>
          </p:txBody>
        </p:sp>
        <p:cxnSp>
          <p:nvCxnSpPr>
            <p:cNvPr id="78" name="Connecteur droit avec flèche 77">
              <a:extLst>
                <a:ext uri="{FF2B5EF4-FFF2-40B4-BE49-F238E27FC236}">
                  <a16:creationId xmlns="" xmlns:a16="http://schemas.microsoft.com/office/drawing/2014/main" id="{F57E95B7-64F8-C947-864A-13EA31F713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8599" y="2212932"/>
              <a:ext cx="400396" cy="0"/>
            </a:xfrm>
            <a:prstGeom prst="straightConnector1">
              <a:avLst/>
            </a:prstGeom>
            <a:ln w="127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Groupe 58">
            <a:extLst>
              <a:ext uri="{FF2B5EF4-FFF2-40B4-BE49-F238E27FC236}">
                <a16:creationId xmlns="" xmlns:a16="http://schemas.microsoft.com/office/drawing/2014/main" id="{0D619922-A365-0042-8C9C-6C9B5CD95D67}"/>
              </a:ext>
            </a:extLst>
          </p:cNvPr>
          <p:cNvGrpSpPr>
            <a:grpSpLocks/>
          </p:cNvGrpSpPr>
          <p:nvPr/>
        </p:nvGrpSpPr>
        <p:grpSpPr bwMode="auto">
          <a:xfrm>
            <a:off x="6422050" y="3022641"/>
            <a:ext cx="1807550" cy="702419"/>
            <a:chOff x="6328059" y="2618368"/>
            <a:chExt cx="1674680" cy="720962"/>
          </a:xfrm>
        </p:grpSpPr>
        <p:sp>
          <p:nvSpPr>
            <p:cNvPr id="75" name="ZoneTexte 40">
              <a:extLst>
                <a:ext uri="{FF2B5EF4-FFF2-40B4-BE49-F238E27FC236}">
                  <a16:creationId xmlns="" xmlns:a16="http://schemas.microsoft.com/office/drawing/2014/main" id="{2D511741-EC0E-2B4E-94D7-90BA43B1A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8059" y="3000889"/>
              <a:ext cx="1674680" cy="3384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defRPr sz="3200">
                  <a:solidFill>
                    <a:srgbClr val="683086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Juin</a:t>
              </a:r>
              <a:r>
                <a:rPr lang="fr-FR" altLang="fr-FR" sz="1600" dirty="0">
                  <a:solidFill>
                    <a:srgbClr val="0000FF"/>
                  </a:solidFill>
                </a:rPr>
                <a:t> </a:t>
              </a:r>
              <a:r>
                <a:rPr kumimoji="0" lang="fr-FR" alt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de terminale </a:t>
              </a:r>
            </a:p>
          </p:txBody>
        </p:sp>
        <p:cxnSp>
          <p:nvCxnSpPr>
            <p:cNvPr id="76" name="Connecteur droit avec flèche 50">
              <a:extLst>
                <a:ext uri="{FF2B5EF4-FFF2-40B4-BE49-F238E27FC236}">
                  <a16:creationId xmlns="" xmlns:a16="http://schemas.microsoft.com/office/drawing/2014/main" id="{8D26F7CD-E5AB-5F4A-92AB-B741F2F61B0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519884" y="2810702"/>
              <a:ext cx="384669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8" name="ZoneTexte 61">
            <a:extLst>
              <a:ext uri="{FF2B5EF4-FFF2-40B4-BE49-F238E27FC236}">
                <a16:creationId xmlns="" xmlns:a16="http://schemas.microsoft.com/office/drawing/2014/main" id="{C2548948-0218-AE49-AE2F-AAAD7DCFA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456" y="1858973"/>
            <a:ext cx="341978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defRPr sz="3200">
                <a:solidFill>
                  <a:srgbClr val="683086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2 épreuves en première </a:t>
            </a:r>
            <a:r>
              <a:rPr kumimoji="0" lang="fr-FR" alt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(</a:t>
            </a:r>
            <a:r>
              <a:rPr kumimoji="0" lang="fr-FR" alt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2</a:t>
            </a:r>
            <a:r>
              <a:rPr kumimoji="0" lang="fr-FR" altLang="fr-FR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nd</a:t>
            </a:r>
            <a:r>
              <a:rPr kumimoji="0" lang="fr-FR" alt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et 3</a:t>
            </a:r>
            <a:r>
              <a:rPr kumimoji="0" lang="fr-FR" altLang="fr-FR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</a:t>
            </a:r>
            <a:r>
              <a:rPr kumimoji="0" lang="fr-FR" alt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trimestre)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1 épreuve en terminale (2</a:t>
            </a:r>
            <a:r>
              <a:rPr kumimoji="0" lang="fr-FR" altLang="fr-FR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nd</a:t>
            </a:r>
            <a:r>
              <a:rPr kumimoji="0" lang="fr-FR" alt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 trimestre)</a:t>
            </a:r>
          </a:p>
        </p:txBody>
      </p:sp>
      <p:cxnSp>
        <p:nvCxnSpPr>
          <p:cNvPr id="29" name="Connecteur droit avec flèche 59">
            <a:extLst>
              <a:ext uri="{FF2B5EF4-FFF2-40B4-BE49-F238E27FC236}">
                <a16:creationId xmlns="" xmlns:a16="http://schemas.microsoft.com/office/drawing/2014/main" id="{EB35F0E6-852F-7049-898B-3A06F0D523AB}"/>
              </a:ext>
            </a:extLst>
          </p:cNvPr>
          <p:cNvCxnSpPr>
            <a:cxnSpLocks/>
            <a:endCxn id="89" idx="0"/>
          </p:cNvCxnSpPr>
          <p:nvPr/>
        </p:nvCxnSpPr>
        <p:spPr bwMode="auto">
          <a:xfrm>
            <a:off x="4262747" y="2289123"/>
            <a:ext cx="1622912" cy="442136"/>
          </a:xfrm>
          <a:prstGeom prst="bentConnector2">
            <a:avLst/>
          </a:prstGeom>
          <a:ln w="127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ZoneTexte 31745">
            <a:extLst>
              <a:ext uri="{FF2B5EF4-FFF2-40B4-BE49-F238E27FC236}">
                <a16:creationId xmlns="" xmlns:a16="http://schemas.microsoft.com/office/drawing/2014/main" id="{DC35D6C7-D6EC-C641-BDBB-B1FBE76DAE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748" y="4005658"/>
            <a:ext cx="2268511" cy="3097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defRPr sz="3200">
                <a:solidFill>
                  <a:srgbClr val="683086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Banque nationale de sujets</a:t>
            </a:r>
          </a:p>
        </p:txBody>
      </p:sp>
      <p:cxnSp>
        <p:nvCxnSpPr>
          <p:cNvPr id="31" name="Connecteur droit avec flèche 57">
            <a:extLst>
              <a:ext uri="{FF2B5EF4-FFF2-40B4-BE49-F238E27FC236}">
                <a16:creationId xmlns="" xmlns:a16="http://schemas.microsoft.com/office/drawing/2014/main" id="{FF2BE3E2-4456-6342-B355-6FE240D3D34C}"/>
              </a:ext>
            </a:extLst>
          </p:cNvPr>
          <p:cNvCxnSpPr>
            <a:cxnSpLocks/>
            <a:stCxn id="30" idx="1"/>
          </p:cNvCxnSpPr>
          <p:nvPr/>
        </p:nvCxnSpPr>
        <p:spPr bwMode="auto">
          <a:xfrm rot="10800000">
            <a:off x="6201014" y="3959331"/>
            <a:ext cx="279734" cy="201224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="" xmlns:a16="http://schemas.microsoft.com/office/drawing/2014/main" id="{B8C97215-087B-944A-82FF-E180A9CEE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976" y="5987932"/>
            <a:ext cx="1403443" cy="3097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defRPr sz="3200">
                <a:solidFill>
                  <a:srgbClr val="683086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Fin de première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="" xmlns:a16="http://schemas.microsoft.com/office/drawing/2014/main" id="{ED842FAD-AEAB-754F-80AA-B64BC9CE0876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5896500" y="5392647"/>
            <a:ext cx="4590" cy="595285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Triangle isocèle 41"/>
          <p:cNvSpPr/>
          <p:nvPr/>
        </p:nvSpPr>
        <p:spPr>
          <a:xfrm>
            <a:off x="4379147" y="4665256"/>
            <a:ext cx="353264" cy="309548"/>
          </a:xfrm>
          <a:prstGeom prst="triangle">
            <a:avLst>
              <a:gd name="adj" fmla="val 10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800" dirty="0"/>
          </a:p>
        </p:txBody>
      </p:sp>
      <p:sp>
        <p:nvSpPr>
          <p:cNvPr id="43" name="Triangle isocèle 42"/>
          <p:cNvSpPr/>
          <p:nvPr/>
        </p:nvSpPr>
        <p:spPr>
          <a:xfrm rot="5400000">
            <a:off x="1007795" y="4662339"/>
            <a:ext cx="303874" cy="315181"/>
          </a:xfrm>
          <a:prstGeom prst="triangle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800" dirty="0"/>
          </a:p>
        </p:txBody>
      </p:sp>
      <p:sp>
        <p:nvSpPr>
          <p:cNvPr id="44" name="Rectangle 43"/>
          <p:cNvSpPr/>
          <p:nvPr/>
        </p:nvSpPr>
        <p:spPr>
          <a:xfrm>
            <a:off x="1207807" y="4688335"/>
            <a:ext cx="3305447" cy="2815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1400" dirty="0">
                <a:solidFill>
                  <a:prstClr val="black"/>
                </a:solidFill>
              </a:rPr>
              <a:t>Spécialité (Physique-chimie, mathématiques) </a:t>
            </a:r>
          </a:p>
        </p:txBody>
      </p:sp>
      <p:sp>
        <p:nvSpPr>
          <p:cNvPr id="45" name="Triangle isocèle 44"/>
          <p:cNvSpPr/>
          <p:nvPr/>
        </p:nvSpPr>
        <p:spPr>
          <a:xfrm>
            <a:off x="4369751" y="5492684"/>
            <a:ext cx="353264" cy="309548"/>
          </a:xfrm>
          <a:prstGeom prst="triangle">
            <a:avLst>
              <a:gd name="adj" fmla="val 100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800" dirty="0"/>
          </a:p>
        </p:txBody>
      </p:sp>
      <p:sp>
        <p:nvSpPr>
          <p:cNvPr id="46" name="Triangle isocèle 45"/>
          <p:cNvSpPr/>
          <p:nvPr/>
        </p:nvSpPr>
        <p:spPr>
          <a:xfrm rot="5400000">
            <a:off x="1006451" y="5489767"/>
            <a:ext cx="303874" cy="315181"/>
          </a:xfrm>
          <a:prstGeom prst="triangle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800" dirty="0"/>
          </a:p>
        </p:txBody>
      </p:sp>
      <p:sp>
        <p:nvSpPr>
          <p:cNvPr id="47" name="Triangle isocèle 46"/>
          <p:cNvSpPr/>
          <p:nvPr/>
        </p:nvSpPr>
        <p:spPr>
          <a:xfrm>
            <a:off x="4368750" y="5900292"/>
            <a:ext cx="353264" cy="309548"/>
          </a:xfrm>
          <a:prstGeom prst="triangle">
            <a:avLst>
              <a:gd name="adj" fmla="val 100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800" dirty="0"/>
          </a:p>
        </p:txBody>
      </p:sp>
      <p:sp>
        <p:nvSpPr>
          <p:cNvPr id="63" name="ZoneTexte 62">
            <a:extLst>
              <a:ext uri="{FF2B5EF4-FFF2-40B4-BE49-F238E27FC236}">
                <a16:creationId xmlns="" xmlns:a16="http://schemas.microsoft.com/office/drawing/2014/main" id="{BB8BB108-EAEE-A544-99FE-E76BBB33806C}"/>
              </a:ext>
            </a:extLst>
          </p:cNvPr>
          <p:cNvSpPr txBox="1"/>
          <p:nvPr/>
        </p:nvSpPr>
        <p:spPr>
          <a:xfrm>
            <a:off x="4807756" y="1245894"/>
            <a:ext cx="1332471" cy="760665"/>
          </a:xfrm>
          <a:prstGeom prst="roundRect">
            <a:avLst/>
          </a:prstGeom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Contrôle continu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40 % </a:t>
            </a:r>
            <a:endParaRPr kumimoji="0" lang="fr-FR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="" xmlns:a16="http://schemas.microsoft.com/office/drawing/2014/main" id="{14A31003-EDCF-B549-989D-D30F8550FD59}"/>
              </a:ext>
            </a:extLst>
          </p:cNvPr>
          <p:cNvSpPr txBox="1"/>
          <p:nvPr/>
        </p:nvSpPr>
        <p:spPr>
          <a:xfrm>
            <a:off x="6230861" y="1233203"/>
            <a:ext cx="1167609" cy="783193"/>
          </a:xfrm>
          <a:prstGeom prst="round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Épreuves </a:t>
            </a:r>
            <a:r>
              <a:rPr kumimoji="0" lang="fr-F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Finales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60 %</a:t>
            </a:r>
          </a:p>
        </p:txBody>
      </p:sp>
      <p:sp>
        <p:nvSpPr>
          <p:cNvPr id="88" name="ZoneTexte 87"/>
          <p:cNvSpPr txBox="1"/>
          <p:nvPr/>
        </p:nvSpPr>
        <p:spPr>
          <a:xfrm>
            <a:off x="4969059" y="2263921"/>
            <a:ext cx="509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/>
              <a:t>10%</a:t>
            </a:r>
            <a:endParaRPr lang="fr-FR" sz="1200" b="1" dirty="0"/>
          </a:p>
        </p:txBody>
      </p:sp>
      <p:sp>
        <p:nvSpPr>
          <p:cNvPr id="89" name="ZoneTexte 88"/>
          <p:cNvSpPr txBox="1"/>
          <p:nvPr/>
        </p:nvSpPr>
        <p:spPr>
          <a:xfrm>
            <a:off x="5631091" y="2731259"/>
            <a:ext cx="509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/>
              <a:t>30%</a:t>
            </a:r>
            <a:endParaRPr lang="fr-FR" sz="1200" b="1" dirty="0"/>
          </a:p>
        </p:txBody>
      </p:sp>
      <p:sp>
        <p:nvSpPr>
          <p:cNvPr id="91" name="ZoneTexte 90"/>
          <p:cNvSpPr txBox="1"/>
          <p:nvPr/>
        </p:nvSpPr>
        <p:spPr>
          <a:xfrm>
            <a:off x="6544604" y="2236439"/>
            <a:ext cx="509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/>
              <a:t>60%</a:t>
            </a:r>
            <a:endParaRPr lang="fr-FR" sz="1200" b="1" dirty="0"/>
          </a:p>
        </p:txBody>
      </p:sp>
      <p:sp>
        <p:nvSpPr>
          <p:cNvPr id="92" name="Titre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Modalités d’examen</a:t>
            </a:r>
            <a:endParaRPr lang="fr-FR" dirty="0"/>
          </a:p>
        </p:txBody>
      </p:sp>
      <p:pic>
        <p:nvPicPr>
          <p:cNvPr id="96" name="Image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138" y="452368"/>
            <a:ext cx="699190" cy="67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9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2011/2021</a:t>
            </a:r>
            <a:endParaRPr lang="fr-FR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="" xmlns:a16="http://schemas.microsoft.com/office/drawing/2014/main" id="{868500E9-6893-9B41-9183-62103C016A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03417" y="1152508"/>
          <a:ext cx="4686300" cy="223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7676">
                  <a:extLst>
                    <a:ext uri="{9D8B030D-6E8A-4147-A177-3AD203B41FA5}">
                      <a16:colId xmlns="" xmlns:a16="http://schemas.microsoft.com/office/drawing/2014/main" val="2056713084"/>
                    </a:ext>
                  </a:extLst>
                </a:gridCol>
                <a:gridCol w="826994">
                  <a:extLst>
                    <a:ext uri="{9D8B030D-6E8A-4147-A177-3AD203B41FA5}">
                      <a16:colId xmlns="" xmlns:a16="http://schemas.microsoft.com/office/drawing/2014/main" val="1943114549"/>
                    </a:ext>
                  </a:extLst>
                </a:gridCol>
                <a:gridCol w="826994">
                  <a:extLst>
                    <a:ext uri="{9D8B030D-6E8A-4147-A177-3AD203B41FA5}">
                      <a16:colId xmlns="" xmlns:a16="http://schemas.microsoft.com/office/drawing/2014/main" val="234361180"/>
                    </a:ext>
                  </a:extLst>
                </a:gridCol>
                <a:gridCol w="1064636">
                  <a:extLst>
                    <a:ext uri="{9D8B030D-6E8A-4147-A177-3AD203B41FA5}">
                      <a16:colId xmlns="" xmlns:a16="http://schemas.microsoft.com/office/drawing/2014/main" val="18320738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 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avant 2011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à partir de 2021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014846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 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 err="1">
                          <a:effectLst/>
                        </a:rPr>
                        <a:t>coef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374773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 dirty="0" err="1">
                          <a:effectLst/>
                        </a:rPr>
                        <a:t>Francais</a:t>
                      </a:r>
                      <a:r>
                        <a:rPr lang="fr-FR" sz="1200" u="none" strike="noStrike" dirty="0">
                          <a:effectLst/>
                        </a:rPr>
                        <a:t> 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9,1%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10,5%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511294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Philosophie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4,5%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4,6%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80323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Histoire-géographie + EMC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4,5%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7,1%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752253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LVA+LVB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13,6%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12,1%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081036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EPS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4,5%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6,1%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6987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Math. + PC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18,2%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23,1%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26071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STI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18,2%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22,6%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607274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STI projet/Grand oral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u="none" strike="noStrike">
                          <a:effectLst/>
                        </a:rPr>
                        <a:t>12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27,3%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14,0%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659415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 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>
                          <a:effectLst/>
                        </a:rPr>
                        <a:t>44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100%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5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100%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4702421"/>
                  </a:ext>
                </a:extLst>
              </a:tr>
            </a:tbl>
          </a:graphicData>
        </a:graphic>
      </p:graphicFrame>
      <p:graphicFrame>
        <p:nvGraphicFramePr>
          <p:cNvPr id="6" name="Graphique 5">
            <a:extLst>
              <a:ext uri="{FF2B5EF4-FFF2-40B4-BE49-F238E27FC236}">
                <a16:creationId xmlns="" xmlns:a16="http://schemas.microsoft.com/office/drawing/2014/main" id="{EE1713AA-BE2E-E54C-ADAB-5A98A9D28C0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22669" y="3302833"/>
          <a:ext cx="6048151" cy="2937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à coins arrondis 6"/>
          <p:cNvSpPr/>
          <p:nvPr/>
        </p:nvSpPr>
        <p:spPr>
          <a:xfrm>
            <a:off x="4986727" y="2973048"/>
            <a:ext cx="1708879" cy="2298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4986727" y="2563451"/>
            <a:ext cx="1708879" cy="22984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2161081" y="3494930"/>
            <a:ext cx="3580152" cy="26746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161081" y="3987759"/>
            <a:ext cx="3100466" cy="229849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138" y="452368"/>
            <a:ext cx="699190" cy="67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3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coefficients des épreuves rééquilibrés</a:t>
            </a:r>
          </a:p>
          <a:p>
            <a:r>
              <a:rPr lang="fr-FR" dirty="0" smtClean="0"/>
              <a:t>Des évaluations répartis sur les deux années</a:t>
            </a:r>
          </a:p>
          <a:p>
            <a:r>
              <a:rPr lang="fr-FR" dirty="0" smtClean="0"/>
              <a:t>Un enseignement par projets identifié dès la première</a:t>
            </a:r>
          </a:p>
          <a:p>
            <a:r>
              <a:rPr lang="fr-FR" dirty="0"/>
              <a:t>Une démarche d’ingénierie </a:t>
            </a:r>
            <a:r>
              <a:rPr lang="fr-FR" dirty="0" smtClean="0"/>
              <a:t>prédominante</a:t>
            </a:r>
          </a:p>
          <a:p>
            <a:r>
              <a:rPr lang="fr-FR" dirty="0" smtClean="0"/>
              <a:t>Projet pluri-technologique et collaboratif </a:t>
            </a:r>
          </a:p>
          <a:p>
            <a:endParaRPr lang="fr-FR" dirty="0" smtClean="0"/>
          </a:p>
          <a:p>
            <a:r>
              <a:rPr lang="fr-FR" b="1" dirty="0"/>
              <a:t>Un enseignement permettant de mieux préparer les élèves à la poursuite d’études dans l’enseignement supérieur.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0138" y="452368"/>
            <a:ext cx="699190" cy="67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de la réforme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AA92C2A5-9F05-3A44-A6F2-AF92877A4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80"/>
          <a:stretch/>
        </p:blipFill>
        <p:spPr>
          <a:xfrm>
            <a:off x="758519" y="1224603"/>
            <a:ext cx="7617438" cy="428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 de la scolarité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3169FBC7-95AF-ED42-9866-5C8BC6625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56"/>
          <a:stretch/>
        </p:blipFill>
        <p:spPr>
          <a:xfrm>
            <a:off x="587680" y="1311966"/>
            <a:ext cx="7959116" cy="41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enseignements en classe de seconde</a:t>
            </a:r>
            <a:endParaRPr lang="fr-FR" dirty="0"/>
          </a:p>
        </p:txBody>
      </p:sp>
      <p:sp>
        <p:nvSpPr>
          <p:cNvPr id="4" name="Espace réservé du contenu 4"/>
          <p:cNvSpPr txBox="1">
            <a:spLocks/>
          </p:cNvSpPr>
          <p:nvPr/>
        </p:nvSpPr>
        <p:spPr>
          <a:xfrm>
            <a:off x="457199" y="1875184"/>
            <a:ext cx="2731355" cy="3591042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800" dirty="0" smtClean="0"/>
              <a:t>Français (4h)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800" dirty="0" smtClean="0"/>
              <a:t>Histoire-Géographie(3h)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800" dirty="0" smtClean="0"/>
              <a:t>LVA &amp; LVB (5h30)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800" dirty="0" smtClean="0"/>
              <a:t>SES (1h30)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800" dirty="0" smtClean="0"/>
              <a:t>Mathématiques (4h)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800" dirty="0" smtClean="0"/>
              <a:t>Physique-Chimie (3h)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800" dirty="0" smtClean="0"/>
              <a:t>SVT (1h30)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800" dirty="0" smtClean="0"/>
              <a:t>SNT (1h30)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800" dirty="0" smtClean="0"/>
              <a:t>EPS (2h)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800" dirty="0" smtClean="0"/>
              <a:t>EMC (18h/an)</a:t>
            </a:r>
          </a:p>
        </p:txBody>
      </p:sp>
      <p:sp>
        <p:nvSpPr>
          <p:cNvPr id="5" name="Espace réservé du contenu 4"/>
          <p:cNvSpPr txBox="1">
            <a:spLocks/>
          </p:cNvSpPr>
          <p:nvPr/>
        </p:nvSpPr>
        <p:spPr>
          <a:xfrm>
            <a:off x="3402546" y="2307323"/>
            <a:ext cx="2751887" cy="2250464"/>
          </a:xfrm>
          <a:prstGeom prst="rect">
            <a:avLst/>
          </a:prstGeom>
          <a:ln w="19050">
            <a:solidFill>
              <a:srgbClr val="0070C0"/>
            </a:solidFill>
            <a:prstDash val="dash"/>
          </a:ln>
        </p:spPr>
        <p:txBody>
          <a:bodyPr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Ateliers artistique (72h/an)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Création et culture-Design (6h)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Biotechnologie (1h30)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CIT (1h30)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SI (1h30)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Management et gestion (1h30)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Santé et social (1h30)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Sciences de laboratoire (1h30)</a:t>
            </a: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6325784" y="2300215"/>
            <a:ext cx="2371369" cy="2257572"/>
          </a:xfrm>
          <a:prstGeom prst="rect">
            <a:avLst/>
          </a:prstGeom>
          <a:ln w="19050">
            <a:solidFill>
              <a:srgbClr val="0070C0"/>
            </a:solidFill>
            <a:prstDash val="dash"/>
          </a:ln>
        </p:spPr>
        <p:txBody>
          <a:bodyPr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Arts (3h)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Arts du cirque (6h)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EPS (3h)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Langues et culture de l’Antiquité : Latin ou grec (3h)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1600" dirty="0" smtClean="0"/>
              <a:t>LVC (3h)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37323" y="1430823"/>
            <a:ext cx="2751232" cy="37902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Enseignement communs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402545" y="1428248"/>
            <a:ext cx="5294607" cy="37902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Enseignements optionnels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402546" y="1867785"/>
            <a:ext cx="2751887" cy="33855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1 enseignement technologique</a:t>
            </a:r>
            <a:endParaRPr lang="fr-FR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6325785" y="1870446"/>
            <a:ext cx="2371369" cy="33855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1 enseignement général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402546" y="4635229"/>
            <a:ext cx="5294608" cy="83099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Accompagnement à l’orientation (54h/an)</a:t>
            </a:r>
          </a:p>
          <a:p>
            <a:r>
              <a:rPr lang="fr-FR" sz="1600" dirty="0" smtClean="0"/>
              <a:t>Enveloppe (12h/semaine/division) : AP, Vie de classe, Groupes à effectifs réduits</a:t>
            </a:r>
            <a:endParaRPr lang="fr-FR" sz="1600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4140485" y="3143892"/>
            <a:ext cx="1227762" cy="549668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97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enseignements du bac général </a:t>
            </a:r>
            <a:br>
              <a:rPr lang="fr-FR" dirty="0" smtClean="0"/>
            </a:br>
            <a:r>
              <a:rPr lang="fr-FR" dirty="0" smtClean="0"/>
              <a:t>(première et terminale)</a:t>
            </a:r>
            <a:endParaRPr lang="fr-FR" dirty="0"/>
          </a:p>
        </p:txBody>
      </p:sp>
      <p:sp>
        <p:nvSpPr>
          <p:cNvPr id="4" name="Espace réservé du contenu 4"/>
          <p:cNvSpPr txBox="1">
            <a:spLocks/>
          </p:cNvSpPr>
          <p:nvPr/>
        </p:nvSpPr>
        <p:spPr>
          <a:xfrm>
            <a:off x="457200" y="3534310"/>
            <a:ext cx="3896860" cy="194735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fr-FR" sz="2200" dirty="0" smtClean="0"/>
              <a:t>Enseignement de spécialité 1</a:t>
            </a: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fr-FR" sz="2200" dirty="0" smtClean="0"/>
              <a:t>Enseignement de spécialité 2</a:t>
            </a:r>
          </a:p>
          <a:p>
            <a:pPr algn="ctr">
              <a:spcBef>
                <a:spcPts val="0"/>
              </a:spcBef>
              <a:spcAft>
                <a:spcPts val="300"/>
              </a:spcAft>
            </a:pPr>
            <a:r>
              <a:rPr lang="fr-FR" sz="2200" dirty="0" smtClean="0"/>
              <a:t>Enseignement de spécialité 3</a:t>
            </a:r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endParaRPr lang="fr-FR" sz="1000" dirty="0" smtClean="0"/>
          </a:p>
          <a:p>
            <a:pPr marL="0" indent="0" algn="ctr">
              <a:spcBef>
                <a:spcPts val="0"/>
              </a:spcBef>
              <a:spcAft>
                <a:spcPts val="300"/>
              </a:spcAft>
              <a:buFont typeface="Arial"/>
              <a:buNone/>
            </a:pPr>
            <a:r>
              <a:rPr lang="fr-FR" sz="2200" dirty="0" smtClean="0"/>
              <a:t>Enseignement optionnel A</a:t>
            </a:r>
          </a:p>
        </p:txBody>
      </p:sp>
      <p:sp>
        <p:nvSpPr>
          <p:cNvPr id="5" name="Rectangle à coins arrondis 4"/>
          <p:cNvSpPr/>
          <p:nvPr/>
        </p:nvSpPr>
        <p:spPr>
          <a:xfrm>
            <a:off x="457200" y="1329054"/>
            <a:ext cx="3896859" cy="2101813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 smtClean="0"/>
          </a:p>
          <a:p>
            <a:pPr algn="ctr"/>
            <a:r>
              <a:rPr lang="fr-FR" sz="2400" b="1" dirty="0" smtClean="0"/>
              <a:t>Enseignements communs :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Français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Histoire-Géographie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LVA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LVB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EPS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Enseignement Scientifique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EMC</a:t>
            </a:r>
          </a:p>
          <a:p>
            <a:pPr algn="ctr"/>
            <a:endParaRPr lang="fr-FR" dirty="0" smtClean="0"/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>
          <a:xfrm>
            <a:off x="4712745" y="3534310"/>
            <a:ext cx="3970784" cy="194735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fr-FR" sz="2400" dirty="0" smtClean="0"/>
              <a:t>Enseignement de spécialité 1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fr-FR" sz="2400" dirty="0" smtClean="0"/>
              <a:t>Enseignement de spécialité 2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endParaRPr lang="fr-FR" sz="1300" dirty="0" smtClean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fr-FR" sz="2400" dirty="0" smtClean="0"/>
              <a:t>Enseignement optionnel A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fr-FR" sz="2400" dirty="0" smtClean="0"/>
              <a:t>Enseignement optionnel B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780046" y="4865745"/>
            <a:ext cx="3325091" cy="512475"/>
          </a:xfrm>
          <a:prstGeom prst="roundRect">
            <a:avLst/>
          </a:prstGeom>
          <a:noFill/>
          <a:ln w="381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023262" y="4624116"/>
            <a:ext cx="3265714" cy="754104"/>
          </a:xfrm>
          <a:prstGeom prst="roundRect">
            <a:avLst/>
          </a:prstGeom>
          <a:noFill/>
          <a:ln w="3810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174981" y="5438191"/>
            <a:ext cx="258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 de première</a:t>
            </a:r>
            <a:endParaRPr lang="fr-FR" sz="2000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404711" y="5438191"/>
            <a:ext cx="2586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 de terminale</a:t>
            </a:r>
            <a:endParaRPr lang="fr-FR" sz="2000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èche droite 11"/>
          <p:cNvSpPr/>
          <p:nvPr/>
        </p:nvSpPr>
        <p:spPr>
          <a:xfrm>
            <a:off x="4223417" y="3960717"/>
            <a:ext cx="732530" cy="328375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4707689" y="1338480"/>
            <a:ext cx="3975840" cy="209238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 smtClean="0"/>
          </a:p>
          <a:p>
            <a:pPr algn="ctr"/>
            <a:r>
              <a:rPr lang="fr-FR" sz="2400" b="1" dirty="0" smtClean="0"/>
              <a:t>Enseignements communs :</a:t>
            </a:r>
          </a:p>
          <a:p>
            <a:pPr algn="ctr">
              <a:spcAft>
                <a:spcPts val="300"/>
              </a:spcAft>
            </a:pPr>
            <a:r>
              <a:rPr lang="fr-FR" sz="1200" dirty="0" smtClean="0"/>
              <a:t>Philosophie</a:t>
            </a:r>
            <a:endParaRPr lang="fr-FR" sz="1200" dirty="0"/>
          </a:p>
          <a:p>
            <a:pPr algn="ctr">
              <a:spcAft>
                <a:spcPts val="300"/>
              </a:spcAft>
            </a:pPr>
            <a:r>
              <a:rPr lang="fr-FR" sz="1200" dirty="0"/>
              <a:t>Histoire-Géographie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LVA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LVB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EPS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Enseignement Scientifique</a:t>
            </a:r>
          </a:p>
          <a:p>
            <a:pPr algn="ctr">
              <a:spcAft>
                <a:spcPts val="300"/>
              </a:spcAft>
            </a:pPr>
            <a:r>
              <a:rPr lang="fr-FR" sz="1200" dirty="0"/>
              <a:t>EMC</a:t>
            </a:r>
          </a:p>
          <a:p>
            <a:pPr algn="ctr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1973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réforme du lycée technologique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Éléments de constat sur la voie technologique</a:t>
            </a:r>
          </a:p>
          <a:p>
            <a:r>
              <a:rPr lang="fr-FR" dirty="0" smtClean="0"/>
              <a:t>Les enseignement de la voie technologique STI2D</a:t>
            </a:r>
          </a:p>
          <a:p>
            <a:r>
              <a:rPr lang="fr-FR" dirty="0" smtClean="0"/>
              <a:t>Les horaires</a:t>
            </a:r>
          </a:p>
          <a:p>
            <a:r>
              <a:rPr lang="fr-FR" dirty="0" smtClean="0"/>
              <a:t>Évolution de l’enseignement STI2D</a:t>
            </a:r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212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76217"/>
            <a:ext cx="8259832" cy="874434"/>
          </a:xfrm>
        </p:spPr>
        <p:txBody>
          <a:bodyPr/>
          <a:lstStyle/>
          <a:p>
            <a:r>
              <a:rPr lang="fr-FR" dirty="0" smtClean="0"/>
              <a:t>Éléments de constat sur la voie technologique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64016" y="1179401"/>
            <a:ext cx="3675971" cy="473936"/>
          </a:xfrm>
        </p:spPr>
        <p:txBody>
          <a:bodyPr>
            <a:normAutofit lnSpcReduction="10000"/>
          </a:bodyPr>
          <a:lstStyle/>
          <a:p>
            <a:pPr algn="ctr"/>
            <a:r>
              <a:rPr lang="fr-FR" sz="1400" b="1" dirty="0" smtClean="0"/>
              <a:t>Comparaison 1</a:t>
            </a:r>
            <a:r>
              <a:rPr lang="fr-FR" sz="1400" b="1" baseline="30000" dirty="0" smtClean="0"/>
              <a:t>er</a:t>
            </a:r>
            <a:r>
              <a:rPr lang="fr-FR" sz="1400" b="1" dirty="0" smtClean="0"/>
              <a:t> vœux et proposition faites aux bacheliers technologiques (2016)</a:t>
            </a:r>
            <a:endParaRPr lang="fr-FR" sz="1400" b="1" dirty="0"/>
          </a:p>
        </p:txBody>
      </p:sp>
      <p:graphicFrame>
        <p:nvGraphicFramePr>
          <p:cNvPr id="12" name="Graphique 11"/>
          <p:cNvGraphicFramePr/>
          <p:nvPr>
            <p:extLst>
              <p:ext uri="{D42A27DB-BD31-4B8C-83A1-F6EECF244321}">
                <p14:modId xmlns:p14="http://schemas.microsoft.com/office/powerpoint/2010/main" val="3454756465"/>
              </p:ext>
            </p:extLst>
          </p:nvPr>
        </p:nvGraphicFramePr>
        <p:xfrm>
          <a:off x="457200" y="1582086"/>
          <a:ext cx="3782786" cy="2053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aphique 12"/>
          <p:cNvGraphicFramePr/>
          <p:nvPr>
            <p:extLst>
              <p:ext uri="{D42A27DB-BD31-4B8C-83A1-F6EECF244321}">
                <p14:modId xmlns:p14="http://schemas.microsoft.com/office/powerpoint/2010/main" val="3796751968"/>
              </p:ext>
            </p:extLst>
          </p:nvPr>
        </p:nvGraphicFramePr>
        <p:xfrm>
          <a:off x="457201" y="3472543"/>
          <a:ext cx="3782786" cy="2041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Espace réservé du texte 2"/>
          <p:cNvSpPr txBox="1">
            <a:spLocks/>
          </p:cNvSpPr>
          <p:nvPr/>
        </p:nvSpPr>
        <p:spPr>
          <a:xfrm>
            <a:off x="4754107" y="2292154"/>
            <a:ext cx="3675971" cy="314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b="1" dirty="0" smtClean="0"/>
              <a:t>Taux de passage en 2</a:t>
            </a:r>
            <a:r>
              <a:rPr lang="fr-FR" sz="1400" b="1" baseline="30000" dirty="0" smtClean="0"/>
              <a:t>ème</a:t>
            </a:r>
            <a:r>
              <a:rPr lang="fr-FR" sz="1400" b="1" dirty="0" smtClean="0"/>
              <a:t> année en 2014</a:t>
            </a:r>
            <a:endParaRPr lang="fr-FR" sz="1400" b="1" dirty="0"/>
          </a:p>
        </p:txBody>
      </p:sp>
      <p:graphicFrame>
        <p:nvGraphicFramePr>
          <p:cNvPr id="16" name="Obje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123033"/>
              </p:ext>
            </p:extLst>
          </p:nvPr>
        </p:nvGraphicFramePr>
        <p:xfrm>
          <a:off x="2977242" y="2633290"/>
          <a:ext cx="7229703" cy="142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Document" r:id="rId6" imgW="5854700" imgH="1155700" progId="Word.Document.12">
                  <p:embed/>
                </p:oleObj>
              </mc:Choice>
              <mc:Fallback>
                <p:oleObj name="Document" r:id="rId6" imgW="5854700" imgH="115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77242" y="2633290"/>
                        <a:ext cx="7229703" cy="142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Espace réservé du texte 2"/>
          <p:cNvSpPr txBox="1">
            <a:spLocks/>
          </p:cNvSpPr>
          <p:nvPr/>
        </p:nvSpPr>
        <p:spPr>
          <a:xfrm>
            <a:off x="6065196" y="5085944"/>
            <a:ext cx="2599833" cy="314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i="1" dirty="0" smtClean="0"/>
              <a:t>Extraits rapport IGEN-IGAENR 1016</a:t>
            </a:r>
            <a:endParaRPr lang="fr-FR" sz="1200" i="1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6322855" y="2841171"/>
            <a:ext cx="2370661" cy="21771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994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Éléments de constat sur la filière STI2D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1328472"/>
            <a:ext cx="7886700" cy="473936"/>
          </a:xfrm>
        </p:spPr>
        <p:txBody>
          <a:bodyPr>
            <a:normAutofit/>
          </a:bodyPr>
          <a:lstStyle/>
          <a:p>
            <a:pPr algn="ctr"/>
            <a:r>
              <a:rPr lang="fr-FR" sz="2000" dirty="0" smtClean="0"/>
              <a:t>Effectifs de rentrée de terminale STI et STI2D</a:t>
            </a:r>
            <a:endParaRPr lang="fr-FR" sz="2000" dirty="0"/>
          </a:p>
        </p:txBody>
      </p:sp>
      <p:grpSp>
        <p:nvGrpSpPr>
          <p:cNvPr id="4" name="Groupe 3"/>
          <p:cNvGrpSpPr/>
          <p:nvPr/>
        </p:nvGrpSpPr>
        <p:grpSpPr>
          <a:xfrm>
            <a:off x="1746336" y="1802408"/>
            <a:ext cx="5866583" cy="2037869"/>
            <a:chOff x="1194777" y="1609521"/>
            <a:chExt cx="6602203" cy="2347486"/>
          </a:xfrm>
        </p:grpSpPr>
        <p:graphicFrame>
          <p:nvGraphicFramePr>
            <p:cNvPr id="5" name="Graphique 4">
              <a:extLst>
                <a:ext uri="{FF2B5EF4-FFF2-40B4-BE49-F238E27FC236}">
                  <a16:creationId xmlns:a16="http://schemas.microsoft.com/office/drawing/2014/main" xmlns="" id="{736CBCA9-68C4-D84B-9F76-8D477809142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6116781"/>
                </p:ext>
              </p:extLst>
            </p:nvPr>
          </p:nvGraphicFramePr>
          <p:xfrm>
            <a:off x="1194777" y="1609521"/>
            <a:ext cx="6602203" cy="23474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xmlns="" id="{63ED5F0C-2590-F44A-921C-C9A3464583D9}"/>
                </a:ext>
              </a:extLst>
            </p:cNvPr>
            <p:cNvCxnSpPr/>
            <p:nvPr/>
          </p:nvCxnSpPr>
          <p:spPr>
            <a:xfrm>
              <a:off x="1435261" y="1747777"/>
              <a:ext cx="1886673" cy="1157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xmlns="" id="{7988E79D-DBCA-B845-BEA5-E63DC2074391}"/>
                </a:ext>
              </a:extLst>
            </p:cNvPr>
            <p:cNvCxnSpPr/>
            <p:nvPr/>
          </p:nvCxnSpPr>
          <p:spPr>
            <a:xfrm flipV="1">
              <a:off x="3552541" y="1747777"/>
              <a:ext cx="4005727" cy="1645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xmlns="" id="{3B959CB1-9CFA-D345-A4BB-3D9F15B6EFEB}"/>
                </a:ext>
              </a:extLst>
            </p:cNvPr>
            <p:cNvSpPr txBox="1"/>
            <p:nvPr/>
          </p:nvSpPr>
          <p:spPr>
            <a:xfrm>
              <a:off x="2120444" y="1764228"/>
              <a:ext cx="516307" cy="425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STI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xmlns="" id="{7F4E29FF-403E-9E4A-B596-409F177FA078}"/>
                </a:ext>
              </a:extLst>
            </p:cNvPr>
            <p:cNvSpPr txBox="1"/>
            <p:nvPr/>
          </p:nvSpPr>
          <p:spPr>
            <a:xfrm>
              <a:off x="4928097" y="1755362"/>
              <a:ext cx="808556" cy="425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STI2D</a:t>
              </a:r>
            </a:p>
          </p:txBody>
        </p:sp>
      </p:grp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xmlns="" id="{D7DCFFA8-99C1-D341-A5CA-CB5DFEBDD1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974580"/>
              </p:ext>
            </p:extLst>
          </p:nvPr>
        </p:nvGraphicFramePr>
        <p:xfrm>
          <a:off x="848668" y="3851062"/>
          <a:ext cx="7661920" cy="2448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4247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heme/theme1.xml><?xml version="1.0" encoding="utf-8"?>
<a:theme xmlns:a="http://schemas.openxmlformats.org/drawingml/2006/main" name="Thème Office">
  <a:themeElements>
    <a:clrScheme name="Personnalisé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C9FD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2.pptx" id="{5044AE46-8C9C-4A77-9517-7DCB2EA0AE37}" vid="{B1A550B5-2111-44D4-A0A3-D643DB746EAC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ureau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Bureau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Bureau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Présentation2</Template>
  <TotalTime>699</TotalTime>
  <Words>2193</Words>
  <Application>Microsoft Office PowerPoint</Application>
  <PresentationFormat>Affichage à l'écran (4:3)</PresentationFormat>
  <Paragraphs>685</Paragraphs>
  <Slides>28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7" baseType="lpstr">
      <vt:lpstr>Archive</vt:lpstr>
      <vt:lpstr>Arial</vt:lpstr>
      <vt:lpstr>ArialMT</vt:lpstr>
      <vt:lpstr>Calibri</vt:lpstr>
      <vt:lpstr>Calibri Light</vt:lpstr>
      <vt:lpstr>Mangal</vt:lpstr>
      <vt:lpstr>Times New Roman</vt:lpstr>
      <vt:lpstr>Thème Office</vt:lpstr>
      <vt:lpstr>Document</vt:lpstr>
      <vt:lpstr>Séminaire STI2D </vt:lpstr>
      <vt:lpstr>La réforme du lycée général et technologique</vt:lpstr>
      <vt:lpstr>Objectifs de la réforme</vt:lpstr>
      <vt:lpstr>Organisation de la scolarité</vt:lpstr>
      <vt:lpstr>Les enseignements en classe de seconde</vt:lpstr>
      <vt:lpstr>Les enseignements du bac général  (première et terminale)</vt:lpstr>
      <vt:lpstr>La réforme du lycée technologique</vt:lpstr>
      <vt:lpstr>Éléments de constat sur la voie technologique</vt:lpstr>
      <vt:lpstr>Éléments de constat sur la filière STI2D</vt:lpstr>
      <vt:lpstr>Les enseignements de la filière STI2D</vt:lpstr>
      <vt:lpstr>évolution des horaires en STI2D</vt:lpstr>
      <vt:lpstr>Les horaires d’enseignement élève en STI2D</vt:lpstr>
      <vt:lpstr>Évolution de l’enseignement STI2D</vt:lpstr>
      <vt:lpstr>Les 3 dimensions de la technologie</vt:lpstr>
      <vt:lpstr>Le positionnement des activités en STI2D</vt:lpstr>
      <vt:lpstr>Un découpage en 3 spécialités</vt:lpstr>
      <vt:lpstr>Relations objectifs-spécialités</vt:lpstr>
      <vt:lpstr>Les spécialités en première et terminale</vt:lpstr>
      <vt:lpstr>La spécialité 2I2D en Terminale</vt:lpstr>
      <vt:lpstr>Les enseignements spécifiques</vt:lpstr>
      <vt:lpstr>Les nouvelles modalités d’examen</vt:lpstr>
      <vt:lpstr>Les épreuves du baccalauréat STI2D 2021</vt:lpstr>
      <vt:lpstr>Évaluations</vt:lpstr>
      <vt:lpstr>Modalités d’examen</vt:lpstr>
      <vt:lpstr>Présentation PowerPoint</vt:lpstr>
      <vt:lpstr>Modalités d’examen</vt:lpstr>
      <vt:lpstr>Comparaison 2011/2021</vt:lpstr>
      <vt:lpstr>Conclusions</vt:lpstr>
    </vt:vector>
  </TitlesOfParts>
  <Company>Académie de Paris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Séminaire STI2D</dc:title>
  <dc:creator>Fabrice Madigou</dc:creator>
  <cp:lastModifiedBy>Fabrice Madigou</cp:lastModifiedBy>
  <cp:revision>44</cp:revision>
  <dcterms:created xsi:type="dcterms:W3CDTF">2019-02-12T15:08:48Z</dcterms:created>
  <dcterms:modified xsi:type="dcterms:W3CDTF">2019-02-15T09:54:57Z</dcterms:modified>
</cp:coreProperties>
</file>